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sldIdLst>
    <p:sldId id="301" r:id="rId2"/>
    <p:sldId id="316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302" r:id="rId12"/>
    <p:sldId id="303" r:id="rId13"/>
    <p:sldId id="308" r:id="rId14"/>
    <p:sldId id="270" r:id="rId15"/>
    <p:sldId id="304" r:id="rId16"/>
    <p:sldId id="305" r:id="rId17"/>
    <p:sldId id="306" r:id="rId18"/>
    <p:sldId id="271" r:id="rId19"/>
    <p:sldId id="309" r:id="rId20"/>
    <p:sldId id="310" r:id="rId21"/>
    <p:sldId id="311" r:id="rId22"/>
    <p:sldId id="312" r:id="rId23"/>
    <p:sldId id="313" r:id="rId24"/>
    <p:sldId id="314" r:id="rId25"/>
    <p:sldId id="307" r:id="rId26"/>
    <p:sldId id="262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15" r:id="rId57"/>
    <p:sldId id="318" r:id="rId58"/>
    <p:sldId id="317" r:id="rId59"/>
    <p:sldId id="319" r:id="rId60"/>
    <p:sldId id="320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 Wu" initials="DW" lastIdx="1" clrIdx="0">
    <p:extLst>
      <p:ext uri="{19B8F6BF-5375-455C-9EA6-DF929625EA0E}">
        <p15:presenceInfo xmlns:p15="http://schemas.microsoft.com/office/powerpoint/2012/main" userId="662973b87ff413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5149" autoAdjust="0"/>
  </p:normalViewPr>
  <p:slideViewPr>
    <p:cSldViewPr snapToGrid="0">
      <p:cViewPr varScale="1">
        <p:scale>
          <a:sx n="88" d="100"/>
          <a:sy n="88" d="100"/>
        </p:scale>
        <p:origin x="1092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Wong" userId="ffaff864a26d44c2" providerId="LiveId" clId="{099EC5E1-1148-4757-8305-F241B6C512E2}"/>
    <pc:docChg chg="undo custSel addSld delSld modSld">
      <pc:chgData name="Jones Wong" userId="ffaff864a26d44c2" providerId="LiveId" clId="{099EC5E1-1148-4757-8305-F241B6C512E2}" dt="2024-02-25T14:24:59.665" v="490" actId="1076"/>
      <pc:docMkLst>
        <pc:docMk/>
      </pc:docMkLst>
      <pc:sldChg chg="addSp modSp mod">
        <pc:chgData name="Jones Wong" userId="ffaff864a26d44c2" providerId="LiveId" clId="{099EC5E1-1148-4757-8305-F241B6C512E2}" dt="2024-02-25T04:14:43.116" v="347" actId="1076"/>
        <pc:sldMkLst>
          <pc:docMk/>
          <pc:sldMk cId="4266891925" sldId="268"/>
        </pc:sldMkLst>
        <pc:spChg chg="add mod">
          <ac:chgData name="Jones Wong" userId="ffaff864a26d44c2" providerId="LiveId" clId="{099EC5E1-1148-4757-8305-F241B6C512E2}" dt="2024-02-25T04:14:43.116" v="347" actId="1076"/>
          <ac:spMkLst>
            <pc:docMk/>
            <pc:sldMk cId="4266891925" sldId="268"/>
            <ac:spMk id="3" creationId="{BCAA1F2A-1453-4F50-820B-A3D137C2EE2E}"/>
          </ac:spMkLst>
        </pc:spChg>
      </pc:sldChg>
      <pc:sldChg chg="addSp modSp mod">
        <pc:chgData name="Jones Wong" userId="ffaff864a26d44c2" providerId="LiveId" clId="{099EC5E1-1148-4757-8305-F241B6C512E2}" dt="2024-02-25T13:12:02.006" v="456" actId="1076"/>
        <pc:sldMkLst>
          <pc:docMk/>
          <pc:sldMk cId="2429629501" sldId="269"/>
        </pc:sldMkLst>
        <pc:spChg chg="add mod">
          <ac:chgData name="Jones Wong" userId="ffaff864a26d44c2" providerId="LiveId" clId="{099EC5E1-1148-4757-8305-F241B6C512E2}" dt="2024-02-25T13:12:02.006" v="456" actId="1076"/>
          <ac:spMkLst>
            <pc:docMk/>
            <pc:sldMk cId="2429629501" sldId="269"/>
            <ac:spMk id="3" creationId="{BF1DD2F7-9AF9-4701-9BFE-489055B7F76A}"/>
          </ac:spMkLst>
        </pc:spChg>
      </pc:sldChg>
      <pc:sldChg chg="addSp modSp mod">
        <pc:chgData name="Jones Wong" userId="ffaff864a26d44c2" providerId="LiveId" clId="{099EC5E1-1148-4757-8305-F241B6C512E2}" dt="2024-02-25T14:24:59.665" v="490" actId="1076"/>
        <pc:sldMkLst>
          <pc:docMk/>
          <pc:sldMk cId="2779838746" sldId="295"/>
        </pc:sldMkLst>
        <pc:spChg chg="add mod">
          <ac:chgData name="Jones Wong" userId="ffaff864a26d44c2" providerId="LiveId" clId="{099EC5E1-1148-4757-8305-F241B6C512E2}" dt="2024-02-25T14:24:59.665" v="490" actId="1076"/>
          <ac:spMkLst>
            <pc:docMk/>
            <pc:sldMk cId="2779838746" sldId="295"/>
            <ac:spMk id="3" creationId="{301798A3-1D26-482A-8500-B2D7A1D6F211}"/>
          </ac:spMkLst>
        </pc:spChg>
        <pc:spChg chg="mod">
          <ac:chgData name="Jones Wong" userId="ffaff864a26d44c2" providerId="LiveId" clId="{099EC5E1-1148-4757-8305-F241B6C512E2}" dt="2024-02-25T14:24:27.041" v="477" actId="20577"/>
          <ac:spMkLst>
            <pc:docMk/>
            <pc:sldMk cId="2779838746" sldId="295"/>
            <ac:spMk id="57346" creationId="{00000000-0000-0000-0000-000000000000}"/>
          </ac:spMkLst>
        </pc:spChg>
      </pc:sldChg>
      <pc:sldChg chg="modSp mod">
        <pc:chgData name="Jones Wong" userId="ffaff864a26d44c2" providerId="LiveId" clId="{099EC5E1-1148-4757-8305-F241B6C512E2}" dt="2024-02-25T02:50:48.503" v="8" actId="20577"/>
        <pc:sldMkLst>
          <pc:docMk/>
          <pc:sldMk cId="232369559" sldId="301"/>
        </pc:sldMkLst>
        <pc:spChg chg="mod">
          <ac:chgData name="Jones Wong" userId="ffaff864a26d44c2" providerId="LiveId" clId="{099EC5E1-1148-4757-8305-F241B6C512E2}" dt="2024-02-25T02:50:48.503" v="8" actId="20577"/>
          <ac:spMkLst>
            <pc:docMk/>
            <pc:sldMk cId="232369559" sldId="301"/>
            <ac:spMk id="2054" creationId="{00000000-0000-0000-0000-000000000000}"/>
          </ac:spMkLst>
        </pc:spChg>
      </pc:sldChg>
      <pc:sldChg chg="modNotesTx">
        <pc:chgData name="Jones Wong" userId="ffaff864a26d44c2" providerId="LiveId" clId="{099EC5E1-1148-4757-8305-F241B6C512E2}" dt="2024-02-25T13:25:22.387" v="464" actId="20577"/>
        <pc:sldMkLst>
          <pc:docMk/>
          <pc:sldMk cId="2175519653" sldId="305"/>
        </pc:sldMkLst>
      </pc:sldChg>
      <pc:sldChg chg="addSp delSp modSp new mod modNotesTx">
        <pc:chgData name="Jones Wong" userId="ffaff864a26d44c2" providerId="LiveId" clId="{099EC5E1-1148-4757-8305-F241B6C512E2}" dt="2024-02-25T04:16:04.398" v="352" actId="20577"/>
        <pc:sldMkLst>
          <pc:docMk/>
          <pc:sldMk cId="2412502921" sldId="317"/>
        </pc:sldMkLst>
        <pc:spChg chg="mod">
          <ac:chgData name="Jones Wong" userId="ffaff864a26d44c2" providerId="LiveId" clId="{099EC5E1-1148-4757-8305-F241B6C512E2}" dt="2024-02-25T03:25:41.289" v="107" actId="20577"/>
          <ac:spMkLst>
            <pc:docMk/>
            <pc:sldMk cId="2412502921" sldId="317"/>
            <ac:spMk id="2" creationId="{D8D233ED-5BD7-4523-80BE-7FBCD1768DA9}"/>
          </ac:spMkLst>
        </pc:spChg>
        <pc:spChg chg="mod">
          <ac:chgData name="Jones Wong" userId="ffaff864a26d44c2" providerId="LiveId" clId="{099EC5E1-1148-4757-8305-F241B6C512E2}" dt="2024-02-25T03:26:51.414" v="165" actId="20577"/>
          <ac:spMkLst>
            <pc:docMk/>
            <pc:sldMk cId="2412502921" sldId="317"/>
            <ac:spMk id="3" creationId="{43FA5B9A-53EF-43D7-A6E1-F8BE63442A4A}"/>
          </ac:spMkLst>
        </pc:spChg>
        <pc:spChg chg="add mod">
          <ac:chgData name="Jones Wong" userId="ffaff864a26d44c2" providerId="LiveId" clId="{099EC5E1-1148-4757-8305-F241B6C512E2}" dt="2024-02-25T04:16:04.398" v="352" actId="20577"/>
          <ac:spMkLst>
            <pc:docMk/>
            <pc:sldMk cId="2412502921" sldId="317"/>
            <ac:spMk id="5" creationId="{7FDC85BD-2E1C-415F-8F5F-FE726D86A71B}"/>
          </ac:spMkLst>
        </pc:spChg>
        <pc:picChg chg="add del mod">
          <ac:chgData name="Jones Wong" userId="ffaff864a26d44c2" providerId="LiveId" clId="{099EC5E1-1148-4757-8305-F241B6C512E2}" dt="2024-02-25T03:25:01.435" v="99" actId="478"/>
          <ac:picMkLst>
            <pc:docMk/>
            <pc:sldMk cId="2412502921" sldId="317"/>
            <ac:picMk id="1026" creationId="{5CCD1229-3EB4-4349-A586-DFF891701758}"/>
          </ac:picMkLst>
        </pc:picChg>
        <pc:picChg chg="add del mod">
          <ac:chgData name="Jones Wong" userId="ffaff864a26d44c2" providerId="LiveId" clId="{099EC5E1-1148-4757-8305-F241B6C512E2}" dt="2024-02-25T03:23:47.453" v="96" actId="478"/>
          <ac:picMkLst>
            <pc:docMk/>
            <pc:sldMk cId="2412502921" sldId="317"/>
            <ac:picMk id="1028" creationId="{C57A91CC-1205-4E0E-BAD6-69CF270813C4}"/>
          </ac:picMkLst>
        </pc:picChg>
        <pc:picChg chg="add mod">
          <ac:chgData name="Jones Wong" userId="ffaff864a26d44c2" providerId="LiveId" clId="{099EC5E1-1148-4757-8305-F241B6C512E2}" dt="2024-02-25T03:26:56.302" v="166" actId="1076"/>
          <ac:picMkLst>
            <pc:docMk/>
            <pc:sldMk cId="2412502921" sldId="317"/>
            <ac:picMk id="1030" creationId="{20B0B978-8923-43D0-8662-E17D82C4BB47}"/>
          </ac:picMkLst>
        </pc:picChg>
      </pc:sldChg>
      <pc:sldChg chg="modSp new mod">
        <pc:chgData name="Jones Wong" userId="ffaff864a26d44c2" providerId="LiveId" clId="{099EC5E1-1148-4757-8305-F241B6C512E2}" dt="2024-02-25T03:25:27.280" v="104"/>
        <pc:sldMkLst>
          <pc:docMk/>
          <pc:sldMk cId="3717098334" sldId="318"/>
        </pc:sldMkLst>
        <pc:spChg chg="mod">
          <ac:chgData name="Jones Wong" userId="ffaff864a26d44c2" providerId="LiveId" clId="{099EC5E1-1148-4757-8305-F241B6C512E2}" dt="2024-02-25T03:25:27.280" v="104"/>
          <ac:spMkLst>
            <pc:docMk/>
            <pc:sldMk cId="3717098334" sldId="318"/>
            <ac:spMk id="2" creationId="{561EFEE6-46B9-46FC-9490-36192B5DD375}"/>
          </ac:spMkLst>
        </pc:spChg>
      </pc:sldChg>
      <pc:sldChg chg="addSp modSp new mod modNotesTx">
        <pc:chgData name="Jones Wong" userId="ffaff864a26d44c2" providerId="LiveId" clId="{099EC5E1-1148-4757-8305-F241B6C512E2}" dt="2024-02-25T03:49:14.461" v="227" actId="1076"/>
        <pc:sldMkLst>
          <pc:docMk/>
          <pc:sldMk cId="1702619259" sldId="319"/>
        </pc:sldMkLst>
        <pc:spChg chg="mod">
          <ac:chgData name="Jones Wong" userId="ffaff864a26d44c2" providerId="LiveId" clId="{099EC5E1-1148-4757-8305-F241B6C512E2}" dt="2024-02-25T03:45:07.924" v="207" actId="20577"/>
          <ac:spMkLst>
            <pc:docMk/>
            <pc:sldMk cId="1702619259" sldId="319"/>
            <ac:spMk id="2" creationId="{5341CC0D-6B9A-4AE2-BDC2-46A640332FF5}"/>
          </ac:spMkLst>
        </pc:spChg>
        <pc:spChg chg="add">
          <ac:chgData name="Jones Wong" userId="ffaff864a26d44c2" providerId="LiveId" clId="{099EC5E1-1148-4757-8305-F241B6C512E2}" dt="2024-02-25T03:45:18.109" v="208"/>
          <ac:spMkLst>
            <pc:docMk/>
            <pc:sldMk cId="1702619259" sldId="319"/>
            <ac:spMk id="5" creationId="{F07761FF-AC6B-4CF6-848C-241EEF4D286F}"/>
          </ac:spMkLst>
        </pc:spChg>
        <pc:spChg chg="add mod">
          <ac:chgData name="Jones Wong" userId="ffaff864a26d44c2" providerId="LiveId" clId="{099EC5E1-1148-4757-8305-F241B6C512E2}" dt="2024-02-25T03:49:14.461" v="227" actId="1076"/>
          <ac:spMkLst>
            <pc:docMk/>
            <pc:sldMk cId="1702619259" sldId="319"/>
            <ac:spMk id="6" creationId="{4BF25A25-4E08-41B1-8EED-2B9FF29411E4}"/>
          </ac:spMkLst>
        </pc:spChg>
        <pc:picChg chg="add mod">
          <ac:chgData name="Jones Wong" userId="ffaff864a26d44c2" providerId="LiveId" clId="{099EC5E1-1148-4757-8305-F241B6C512E2}" dt="2024-02-25T03:45:28.816" v="211" actId="1076"/>
          <ac:picMkLst>
            <pc:docMk/>
            <pc:sldMk cId="1702619259" sldId="319"/>
            <ac:picMk id="2052" creationId="{102CF3D3-1BE8-41F3-A137-EF6CD6590DF3}"/>
          </ac:picMkLst>
        </pc:picChg>
      </pc:sldChg>
      <pc:sldChg chg="new del">
        <pc:chgData name="Jones Wong" userId="ffaff864a26d44c2" providerId="LiveId" clId="{099EC5E1-1148-4757-8305-F241B6C512E2}" dt="2024-02-25T03:36:46.144" v="179" actId="47"/>
        <pc:sldMkLst>
          <pc:docMk/>
          <pc:sldMk cId="3463915742" sldId="319"/>
        </pc:sldMkLst>
      </pc:sldChg>
      <pc:sldChg chg="addSp modSp new mod modNotesTx">
        <pc:chgData name="Jones Wong" userId="ffaff864a26d44c2" providerId="LiveId" clId="{099EC5E1-1148-4757-8305-F241B6C512E2}" dt="2024-02-25T13:12:15.643" v="463" actId="1076"/>
        <pc:sldMkLst>
          <pc:docMk/>
          <pc:sldMk cId="1839823530" sldId="320"/>
        </pc:sldMkLst>
        <pc:spChg chg="mod">
          <ac:chgData name="Jones Wong" userId="ffaff864a26d44c2" providerId="LiveId" clId="{099EC5E1-1148-4757-8305-F241B6C512E2}" dt="2024-02-25T13:07:52.144" v="405" actId="20577"/>
          <ac:spMkLst>
            <pc:docMk/>
            <pc:sldMk cId="1839823530" sldId="320"/>
            <ac:spMk id="2" creationId="{8997CAF9-9215-43FF-B128-72191987252F}"/>
          </ac:spMkLst>
        </pc:spChg>
        <pc:spChg chg="add mod">
          <ac:chgData name="Jones Wong" userId="ffaff864a26d44c2" providerId="LiveId" clId="{099EC5E1-1148-4757-8305-F241B6C512E2}" dt="2024-02-25T13:12:15.643" v="463" actId="1076"/>
          <ac:spMkLst>
            <pc:docMk/>
            <pc:sldMk cId="1839823530" sldId="320"/>
            <ac:spMk id="5" creationId="{A6489AB9-E263-46ED-AF9C-524385F2D904}"/>
          </ac:spMkLst>
        </pc:spChg>
        <pc:picChg chg="add mod">
          <ac:chgData name="Jones Wong" userId="ffaff864a26d44c2" providerId="LiveId" clId="{099EC5E1-1148-4757-8305-F241B6C512E2}" dt="2024-02-25T13:08:10.127" v="411" actId="1076"/>
          <ac:picMkLst>
            <pc:docMk/>
            <pc:sldMk cId="1839823530" sldId="320"/>
            <ac:picMk id="3074" creationId="{0C434FE5-E551-4C67-AE6B-D25158CB51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977752-0AF1-4E7D-B5F8-C4152E12755C}" type="datetime3">
              <a:rPr lang="en-US" altLang="zh-CN" sz="13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 February 2024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5F1C4E-6B90-4859-B04D-5DDAFB86AB89}" type="slidenum">
              <a:rPr lang="en-US" altLang="zh-CN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43518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6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417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89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Source: https://www.google.com/url?sa=i&amp;url=https%3A%2F%2Fmedium.com%2F%40harishdatalab%2Funveiling-the-power-of-large-language-models-llms-e235c4eba8a9&amp;psig=AOvVaw2CW0611G_B53hddnrUqQZX&amp;ust=1708917865059000&amp;source=images&amp;cd=vfe&amp;opi=89978449&amp;ved=0CBMQjRxqFwoTCOiLvqTFxYQDFQAAAAAdAAAAABAJ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88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Source: https://www.google.com/url?sa=i&amp;url=https%3A%2F%2Fwww.genome.gov%2Fabout-genomics%2Ffact-sheets%2FDNA-Sequencing-Costs-Data&amp;psig=AOvVaw3BFOsDKm5jjFVyB1YyucKS&amp;ust=1708919038555000&amp;source=images&amp;cd=vfe&amp;opi=89978449&amp;ved=0CBMQjRxqFwoTCLiqgtTJxYQDFQAAAAAdAAAAABA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65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Source: https://www.google.com/url?sa=i&amp;url=https%3A%2F%2Fwww.reddit.com%2Fr%2Fhardware%2Fcomments%2F932jh2%2Ftransistor_density_improvements_over_the_years%2F&amp;psig=AOvVaw0dBVcF9ODgZH_tDM76frtN&amp;ust=1708952802473000&amp;source=images&amp;cd=vfe&amp;opi=89978449&amp;ved=0CBMQjRxqFwoTCJDe0bfHxoQDFQAAAAAdAAAAABA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54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aseline="0"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B2C9-F3F1-4DA1-9A53-8111D8CAA82F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7320-3778-421C-8E26-4CC54DFC3DA0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5ADC-51CB-4409-8D21-9D069DA4CDAC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微软雅黑" panose="020B0503020204020204" pitchFamily="34" charset="-122"/>
              </a:defRPr>
            </a:lvl1pPr>
            <a:lvl2pPr>
              <a:defRPr baseline="0">
                <a:ea typeface="微软雅黑" panose="020B0503020204020204" pitchFamily="34" charset="-122"/>
              </a:defRPr>
            </a:lvl2pPr>
            <a:lvl3pPr>
              <a:defRPr baseline="0">
                <a:ea typeface="微软雅黑" panose="020B0503020204020204" pitchFamily="34" charset="-122"/>
              </a:defRPr>
            </a:lvl3pPr>
            <a:lvl4pPr>
              <a:defRPr baseline="0">
                <a:ea typeface="微软雅黑" panose="020B0503020204020204" pitchFamily="34" charset="-122"/>
              </a:defRPr>
            </a:lvl4pPr>
            <a:lvl5pPr>
              <a:defRPr baseline="0"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240-D964-4335-A60F-D5F71B4777D5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3272-9C73-46EA-8EE2-F79A8B63CF63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CF74-6C37-4FF1-88B4-4852928D50E6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DB64-116A-4C82-B6EB-6D877A700ABB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E4B0-3C9F-423E-B326-646A1E55078A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17E6B-8BFD-4672-8096-0A4233C0B1EC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64FC-BCC4-4B41-BB4F-18C0E046CE0F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EEB9-1435-47AD-8BD2-C6AF9E2A6611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7BD17-BBD6-4EF8-B0B6-C235BDF1635F}" type="datetime1">
              <a:rPr lang="zh-TW" altLang="en-US" smtClean="0"/>
              <a:t>2024/2/25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5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Box 18"/>
          <p:cNvSpPr txBox="1">
            <a:spLocks noChangeArrowheads="1"/>
          </p:cNvSpPr>
          <p:nvPr/>
        </p:nvSpPr>
        <p:spPr bwMode="auto">
          <a:xfrm>
            <a:off x="2195736" y="3933059"/>
            <a:ext cx="4679950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任课教师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王桢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10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9" y="307976"/>
            <a:ext cx="4546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255588"/>
            <a:ext cx="2447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611560" y="2357830"/>
            <a:ext cx="8280919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 algn="ctr" eaLnBrk="1" hangingPunct="1"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为什么要并行计算？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6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545874" y="130629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Why we’re building parallel systems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684213" y="1628775"/>
            <a:ext cx="8270875" cy="460851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Up to now, performance increases have been attributable to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increasing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density of transistors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But there are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inherent </a:t>
            </a:r>
            <a:b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problems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24" y="3023326"/>
            <a:ext cx="3781425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1DD2F7-9AF9-4701-9BFE-489055B7F76A}"/>
              </a:ext>
            </a:extLst>
          </p:cNvPr>
          <p:cNvSpPr txBox="1"/>
          <p:nvPr/>
        </p:nvSpPr>
        <p:spPr>
          <a:xfrm>
            <a:off x="1207862" y="4101000"/>
            <a:ext cx="260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 action="ppaction://hlinksldjump"/>
              </a:rPr>
              <a:t>Improvement over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6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6E3D7-2D57-48EF-8D3D-2DF79D7F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4" y="480315"/>
            <a:ext cx="8873836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3800" dirty="0"/>
              <a:t>A  Brief History of Processor Performance</a:t>
            </a:r>
            <a:br>
              <a:rPr lang="en-US" altLang="zh-CN" sz="3800" dirty="0"/>
            </a:br>
            <a:endParaRPr lang="zh-CN" altLang="en-US" sz="3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9F8ED1-3A4A-4809-A1AE-CCDDA82F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0" y="1296531"/>
            <a:ext cx="7819658" cy="50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EDB17-6CF1-4F71-9EB4-97A5D5B2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82" y="209262"/>
            <a:ext cx="8302336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A  Brief History of Processor Performance</a:t>
            </a:r>
            <a:endParaRPr lang="zh-CN" altLang="en-US" sz="3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038E1-74D5-4119-99CB-8F7256B65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1371600"/>
            <a:ext cx="7886700" cy="496541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Wider data paths</a:t>
            </a:r>
          </a:p>
          <a:p>
            <a:pPr lvl="1"/>
            <a:r>
              <a:rPr lang="en-US" altLang="zh-CN" dirty="0"/>
              <a:t>4 it → 8 bit → 16 bit → 32 bit → 64 bit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More eﬃcient pipelining</a:t>
            </a:r>
          </a:p>
          <a:p>
            <a:pPr lvl="1"/>
            <a:r>
              <a:rPr lang="en-US" altLang="zh-CN" dirty="0"/>
              <a:t>e.g., 3.5 Cycles Per Instruction (CPI) → 1.1 CPI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Exploiting instruction-level parallelism (ILP)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dirty="0">
                <a:solidFill>
                  <a:srgbClr val="C00000"/>
                </a:solidFill>
              </a:rPr>
              <a:t>Superscalar</a:t>
            </a:r>
            <a:r>
              <a:rPr lang="en-US" altLang="zh-CN" dirty="0"/>
              <a:t>” processing: e.g., issue up to 4 instructions/cycle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dirty="0">
                <a:solidFill>
                  <a:srgbClr val="C00000"/>
                </a:solidFill>
              </a:rPr>
              <a:t>Out-of-order</a:t>
            </a:r>
            <a:r>
              <a:rPr lang="en-US" altLang="zh-CN" dirty="0"/>
              <a:t>” processing: extract parallelism from instruction  stream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Faster clock rates</a:t>
            </a:r>
          </a:p>
          <a:p>
            <a:pPr lvl="1"/>
            <a:r>
              <a:rPr lang="en-US" altLang="zh-CN" dirty="0"/>
              <a:t>e.g., 10 MHz → 200 MHz → 3 GHz</a:t>
            </a:r>
          </a:p>
        </p:txBody>
      </p:sp>
    </p:spTree>
    <p:extLst>
      <p:ext uri="{BB962C8B-B14F-4D97-AF65-F5344CB8AC3E}">
        <p14:creationId xmlns:p14="http://schemas.microsoft.com/office/powerpoint/2010/main" val="23254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508146" y="177209"/>
            <a:ext cx="827087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A  Brief History of Processor Performance</a:t>
            </a:r>
            <a:endParaRPr lang="en-US" altLang="zh-CN" sz="3800" dirty="0">
              <a:ea typeface="宋体" panose="02010600030101010101" pitchFamily="2" charset="-122"/>
            </a:endParaRPr>
          </a:p>
        </p:txBody>
      </p:sp>
      <p:pic>
        <p:nvPicPr>
          <p:cNvPr id="21507" name="Picture 4" descr="C:\Documents and Settings\liszka\Local Settings\Temporary Internet Files\Content.IE5\EGYLQZJJ\MC90028108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789363"/>
            <a:ext cx="2168525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Content Placeholder 8"/>
          <p:cNvSpPr>
            <a:spLocks noGrp="1"/>
          </p:cNvSpPr>
          <p:nvPr>
            <p:ph idx="1"/>
          </p:nvPr>
        </p:nvSpPr>
        <p:spPr>
          <a:xfrm>
            <a:off x="628650" y="1427163"/>
            <a:ext cx="8270875" cy="511175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From 1986 – 2002,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microprocessors</a:t>
            </a:r>
            <a:r>
              <a:rPr lang="en-US" altLang="zh-CN" dirty="0">
                <a:ea typeface="宋体" panose="02010600030101010101" pitchFamily="2" charset="-122"/>
              </a:rPr>
              <a:t> were speeding like a rocket, increasing in performance an average of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50% per year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Since then, it’s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dropped to about </a:t>
            </a:r>
            <a:r>
              <a:rPr lang="en-US" altLang="zh-CN" sz="3200" b="1" dirty="0">
                <a:solidFill>
                  <a:srgbClr val="C00000"/>
                </a:solidFill>
                <a:ea typeface="宋体" panose="02010600030101010101" pitchFamily="2" charset="-122"/>
              </a:rPr>
              <a:t>20% </a:t>
            </a:r>
            <a:r>
              <a:rPr lang="en-US" altLang="zh-CN" dirty="0">
                <a:ea typeface="宋体" panose="02010600030101010101" pitchFamily="2" charset="-122"/>
              </a:rPr>
              <a:t>increase per year.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22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little physics lesson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628650" y="1685020"/>
            <a:ext cx="8270875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Smaller transistors =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faster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processors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Faster processors =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increased power consumption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Increased power consumption =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increased heat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Increased heat =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unreliable processors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1748" name="Picture 2" descr="C:\Documents and Settings\liszka\Local Settings\Temporary Internet Files\Content.IE5\1G3WK4XC\MC90024109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60350"/>
            <a:ext cx="912813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6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97777" y="441712"/>
            <a:ext cx="8851081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800" dirty="0"/>
              <a:t>Intel hits the Power Density Wall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373" y="1140580"/>
            <a:ext cx="8426991" cy="441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400" dirty="0">
                <a:cs typeface="Calibri"/>
              </a:rPr>
              <a:t>Inflection point in 2004</a:t>
            </a:r>
          </a:p>
        </p:txBody>
      </p:sp>
      <p:sp>
        <p:nvSpPr>
          <p:cNvPr id="5" name="object 5"/>
          <p:cNvSpPr/>
          <p:nvPr/>
        </p:nvSpPr>
        <p:spPr>
          <a:xfrm>
            <a:off x="909909" y="1794801"/>
            <a:ext cx="7044332" cy="4481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8900" y="6524678"/>
            <a:ext cx="18700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cs typeface="Calibri"/>
              </a:rPr>
              <a:t>Pat Gelsinger, ISSCC  2001</a:t>
            </a:r>
            <a:endParaRPr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36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16E7F-9902-43BB-8F5B-1ABDCEA2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73882"/>
            <a:ext cx="794385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Intel's Big Shift After Hitting Technical Wall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82828-13D7-497C-851A-2164D5916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4" y="1253331"/>
            <a:ext cx="8277527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Intel ‘s newest microprocessor was running </a:t>
            </a:r>
            <a:r>
              <a:rPr lang="en-US" altLang="zh-CN" dirty="0">
                <a:solidFill>
                  <a:srgbClr val="C00000"/>
                </a:solidFill>
              </a:rPr>
              <a:t>slower and hotter </a:t>
            </a:r>
            <a:r>
              <a:rPr lang="en-US" altLang="zh-CN" dirty="0"/>
              <a:t>than its predecessor.</a:t>
            </a:r>
          </a:p>
          <a:p>
            <a:r>
              <a:rPr lang="en-US" altLang="zh-CN" dirty="0"/>
              <a:t>Intel publicly acknowledged that it had </a:t>
            </a:r>
            <a:r>
              <a:rPr lang="en-US" altLang="zh-CN" dirty="0">
                <a:solidFill>
                  <a:srgbClr val="FF0000"/>
                </a:solidFill>
              </a:rPr>
              <a:t>hit a "thermal wall" </a:t>
            </a:r>
            <a:r>
              <a:rPr lang="en-US" altLang="zh-CN" dirty="0"/>
              <a:t>on its microprocessor line.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86B37-137B-4089-AC73-B143D501D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7" y="3492425"/>
            <a:ext cx="3558886" cy="2295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CDA0F2-D6AD-45B1-8019-1AD121E58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422" y="3577021"/>
            <a:ext cx="3835139" cy="2258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551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/>
          </p:cNvSpPr>
          <p:nvPr/>
        </p:nvSpPr>
        <p:spPr>
          <a:xfrm>
            <a:off x="630456" y="449462"/>
            <a:ext cx="805944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dirty="0"/>
              <a:t>End of frequency scaling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0" y="6654165"/>
            <a:ext cx="36595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dirty="0">
                <a:cs typeface="Calibri"/>
              </a:rPr>
              <a:t>Image credit: “The free Lunch is Over” by Herb Sutter, Dr. Dobbs 2005</a:t>
            </a:r>
            <a:endParaRPr sz="900" dirty="0">
              <a:cs typeface="Calibri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F6170B-9F6F-4F7D-893C-394CF088BCA1}"/>
              </a:ext>
            </a:extLst>
          </p:cNvPr>
          <p:cNvGrpSpPr/>
          <p:nvPr/>
        </p:nvGrpSpPr>
        <p:grpSpPr>
          <a:xfrm>
            <a:off x="714356" y="1210540"/>
            <a:ext cx="8060766" cy="5261132"/>
            <a:chOff x="145435" y="402493"/>
            <a:chExt cx="9292126" cy="6017225"/>
          </a:xfrm>
        </p:grpSpPr>
        <p:sp>
          <p:nvSpPr>
            <p:cNvPr id="4" name="object 4"/>
            <p:cNvSpPr/>
            <p:nvPr/>
          </p:nvSpPr>
          <p:spPr>
            <a:xfrm>
              <a:off x="145435" y="402493"/>
              <a:ext cx="6330228" cy="6017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93781" y="4594360"/>
              <a:ext cx="1489683" cy="723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1448" y="4443094"/>
              <a:ext cx="1356995" cy="592750"/>
            </a:xfrm>
            <a:custGeom>
              <a:avLst/>
              <a:gdLst/>
              <a:ahLst/>
              <a:cxnLst/>
              <a:rect l="l" t="t" r="r" b="b"/>
              <a:pathLst>
                <a:path w="1356995" h="600710">
                  <a:moveTo>
                    <a:pt x="0" y="0"/>
                  </a:moveTo>
                  <a:lnTo>
                    <a:pt x="1356800" y="0"/>
                  </a:lnTo>
                  <a:lnTo>
                    <a:pt x="1356800" y="600710"/>
                  </a:lnTo>
                  <a:lnTo>
                    <a:pt x="0" y="600710"/>
                  </a:lnTo>
                  <a:lnTo>
                    <a:pt x="0" y="0"/>
                  </a:lnTo>
                  <a:close/>
                </a:path>
              </a:pathLst>
            </a:custGeom>
            <a:ln w="62878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888036" y="4663666"/>
              <a:ext cx="2549525" cy="2464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/>
              <a:r>
                <a:rPr sz="1400" b="1" dirty="0">
                  <a:latin typeface="Calibri"/>
                  <a:cs typeface="Calibri"/>
                </a:rPr>
                <a:t>No  further benefit from ILP</a:t>
              </a:r>
            </a:p>
          </p:txBody>
        </p:sp>
        <p:sp>
          <p:nvSpPr>
            <p:cNvPr id="8" name="object 8"/>
            <p:cNvSpPr/>
            <p:nvPr/>
          </p:nvSpPr>
          <p:spPr>
            <a:xfrm>
              <a:off x="6202237" y="4771388"/>
              <a:ext cx="685800" cy="45719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521" y="0"/>
                  </a:lnTo>
                </a:path>
              </a:pathLst>
            </a:custGeom>
            <a:ln w="62865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056203" y="2705904"/>
              <a:ext cx="1983105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</a:pPr>
              <a:r>
                <a:rPr sz="1400" b="1" dirty="0">
                  <a:latin typeface="Calibri"/>
                  <a:cs typeface="Calibri"/>
                </a:rPr>
                <a:t>Processor clock rate stops  increasing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247277" y="2454676"/>
              <a:ext cx="1300850" cy="1102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2604" y="2502704"/>
              <a:ext cx="1168400" cy="971835"/>
            </a:xfrm>
            <a:custGeom>
              <a:avLst/>
              <a:gdLst/>
              <a:ahLst/>
              <a:cxnLst/>
              <a:rect l="l" t="t" r="r" b="b"/>
              <a:pathLst>
                <a:path w="1168400" h="984885">
                  <a:moveTo>
                    <a:pt x="0" y="0"/>
                  </a:moveTo>
                  <a:lnTo>
                    <a:pt x="1167967" y="0"/>
                  </a:lnTo>
                  <a:lnTo>
                    <a:pt x="1167967" y="984885"/>
                  </a:lnTo>
                  <a:lnTo>
                    <a:pt x="0" y="984885"/>
                  </a:lnTo>
                  <a:lnTo>
                    <a:pt x="0" y="0"/>
                  </a:lnTo>
                  <a:close/>
                </a:path>
              </a:pathLst>
            </a:custGeom>
            <a:ln w="62897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53579" y="2998637"/>
              <a:ext cx="454659" cy="45719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54322" y="0"/>
                  </a:lnTo>
                </a:path>
              </a:pathLst>
            </a:custGeom>
            <a:ln w="62865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0174" y="5247190"/>
              <a:ext cx="2645929" cy="10131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8149" y="5143565"/>
              <a:ext cx="2993007" cy="1075646"/>
            </a:xfrm>
            <a:custGeom>
              <a:avLst/>
              <a:gdLst/>
              <a:ahLst/>
              <a:cxnLst/>
              <a:rect l="l" t="t" r="r" b="b"/>
              <a:pathLst>
                <a:path w="2590165" h="970915">
                  <a:moveTo>
                    <a:pt x="0" y="0"/>
                  </a:moveTo>
                  <a:lnTo>
                    <a:pt x="2589979" y="0"/>
                  </a:lnTo>
                  <a:lnTo>
                    <a:pt x="2589979" y="970914"/>
                  </a:lnTo>
                  <a:lnTo>
                    <a:pt x="0" y="970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09194" y="5327345"/>
              <a:ext cx="169652" cy="1671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30175" y="5334332"/>
              <a:ext cx="128270" cy="125944"/>
            </a:xfrm>
            <a:custGeom>
              <a:avLst/>
              <a:gdLst/>
              <a:ahLst/>
              <a:cxnLst/>
              <a:rect l="l" t="t" r="r" b="b"/>
              <a:pathLst>
                <a:path w="128270" h="127635">
                  <a:moveTo>
                    <a:pt x="0" y="0"/>
                  </a:moveTo>
                  <a:lnTo>
                    <a:pt x="127689" y="0"/>
                  </a:lnTo>
                  <a:lnTo>
                    <a:pt x="127689" y="127528"/>
                  </a:lnTo>
                  <a:lnTo>
                    <a:pt x="0" y="12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86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0794" y="5548964"/>
              <a:ext cx="166450" cy="1640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31776" y="5555948"/>
              <a:ext cx="125095" cy="122811"/>
            </a:xfrm>
            <a:custGeom>
              <a:avLst/>
              <a:gdLst/>
              <a:ahLst/>
              <a:cxnLst/>
              <a:rect l="l" t="t" r="r" b="b"/>
              <a:pathLst>
                <a:path w="125095" h="124460">
                  <a:moveTo>
                    <a:pt x="62243" y="0"/>
                  </a:moveTo>
                  <a:lnTo>
                    <a:pt x="38821" y="4551"/>
                  </a:lnTo>
                  <a:lnTo>
                    <a:pt x="18230" y="18207"/>
                  </a:lnTo>
                  <a:lnTo>
                    <a:pt x="4557" y="38772"/>
                  </a:lnTo>
                  <a:lnTo>
                    <a:pt x="0" y="62164"/>
                  </a:lnTo>
                  <a:lnTo>
                    <a:pt x="4557" y="85557"/>
                  </a:lnTo>
                  <a:lnTo>
                    <a:pt x="18230" y="106122"/>
                  </a:lnTo>
                  <a:lnTo>
                    <a:pt x="38821" y="119778"/>
                  </a:lnTo>
                  <a:lnTo>
                    <a:pt x="62243" y="124330"/>
                  </a:lnTo>
                  <a:lnTo>
                    <a:pt x="85666" y="119778"/>
                  </a:lnTo>
                  <a:lnTo>
                    <a:pt x="106257" y="106122"/>
                  </a:lnTo>
                  <a:lnTo>
                    <a:pt x="119930" y="85557"/>
                  </a:lnTo>
                  <a:lnTo>
                    <a:pt x="124487" y="62164"/>
                  </a:lnTo>
                  <a:lnTo>
                    <a:pt x="119930" y="38772"/>
                  </a:lnTo>
                  <a:lnTo>
                    <a:pt x="106257" y="18207"/>
                  </a:lnTo>
                  <a:lnTo>
                    <a:pt x="85666" y="4551"/>
                  </a:lnTo>
                  <a:lnTo>
                    <a:pt x="62243" y="0"/>
                  </a:lnTo>
                  <a:close/>
                </a:path>
              </a:pathLst>
            </a:custGeom>
            <a:solidFill>
              <a:srgbClr val="011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10794" y="5988999"/>
              <a:ext cx="166450" cy="1640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31776" y="5995984"/>
              <a:ext cx="125095" cy="122811"/>
            </a:xfrm>
            <a:custGeom>
              <a:avLst/>
              <a:gdLst/>
              <a:ahLst/>
              <a:cxnLst/>
              <a:rect l="l" t="t" r="r" b="b"/>
              <a:pathLst>
                <a:path w="125095" h="124459">
                  <a:moveTo>
                    <a:pt x="62243" y="0"/>
                  </a:moveTo>
                  <a:lnTo>
                    <a:pt x="38821" y="4551"/>
                  </a:lnTo>
                  <a:lnTo>
                    <a:pt x="18230" y="18207"/>
                  </a:lnTo>
                  <a:lnTo>
                    <a:pt x="4557" y="38772"/>
                  </a:lnTo>
                  <a:lnTo>
                    <a:pt x="0" y="62165"/>
                  </a:lnTo>
                  <a:lnTo>
                    <a:pt x="4557" y="85557"/>
                  </a:lnTo>
                  <a:lnTo>
                    <a:pt x="18230" y="106122"/>
                  </a:lnTo>
                  <a:lnTo>
                    <a:pt x="38821" y="119778"/>
                  </a:lnTo>
                  <a:lnTo>
                    <a:pt x="62243" y="124330"/>
                  </a:lnTo>
                  <a:lnTo>
                    <a:pt x="85666" y="119778"/>
                  </a:lnTo>
                  <a:lnTo>
                    <a:pt x="106257" y="106122"/>
                  </a:lnTo>
                  <a:lnTo>
                    <a:pt x="119930" y="85557"/>
                  </a:lnTo>
                  <a:lnTo>
                    <a:pt x="124487" y="62165"/>
                  </a:lnTo>
                  <a:lnTo>
                    <a:pt x="119930" y="38772"/>
                  </a:lnTo>
                  <a:lnTo>
                    <a:pt x="106257" y="18207"/>
                  </a:lnTo>
                  <a:lnTo>
                    <a:pt x="85666" y="4551"/>
                  </a:lnTo>
                  <a:lnTo>
                    <a:pt x="62243" y="0"/>
                  </a:lnTo>
                  <a:close/>
                </a:path>
              </a:pathLst>
            </a:custGeom>
            <a:solidFill>
              <a:srgbClr val="973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03101" y="5761297"/>
              <a:ext cx="181839" cy="179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24081" y="5768281"/>
              <a:ext cx="140335" cy="137849"/>
            </a:xfrm>
            <a:custGeom>
              <a:avLst/>
              <a:gdLst/>
              <a:ahLst/>
              <a:cxnLst/>
              <a:rect l="l" t="t" r="r" b="b"/>
              <a:pathLst>
                <a:path w="140335" h="139700">
                  <a:moveTo>
                    <a:pt x="69938" y="0"/>
                  </a:moveTo>
                  <a:lnTo>
                    <a:pt x="0" y="139699"/>
                  </a:lnTo>
                  <a:lnTo>
                    <a:pt x="139876" y="139699"/>
                  </a:lnTo>
                  <a:lnTo>
                    <a:pt x="69938" y="0"/>
                  </a:lnTo>
                  <a:close/>
                </a:path>
              </a:pathLst>
            </a:custGeom>
            <a:solidFill>
              <a:srgbClr val="043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480127" y="5187110"/>
              <a:ext cx="3076854" cy="1000289"/>
            </a:xfrm>
            <a:prstGeom prst="rect">
              <a:avLst/>
            </a:prstGeom>
            <a:ln w="13972">
              <a:solidFill>
                <a:srgbClr val="A6AAA9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381000">
                <a:lnSpc>
                  <a:spcPct val="100000"/>
                </a:lnSpc>
                <a:spcBef>
                  <a:spcPts val="80"/>
                </a:spcBef>
              </a:pPr>
              <a:r>
                <a:rPr sz="1300" b="1" spc="140" dirty="0">
                  <a:latin typeface="Calibri"/>
                  <a:cs typeface="Calibri"/>
                </a:rPr>
                <a:t>=</a:t>
              </a:r>
              <a:r>
                <a:rPr sz="1300" b="1" spc="-160" dirty="0">
                  <a:latin typeface="Calibri"/>
                  <a:cs typeface="Calibri"/>
                </a:rPr>
                <a:t> </a:t>
              </a:r>
              <a:r>
                <a:rPr sz="1300" b="1" spc="-90" dirty="0">
                  <a:latin typeface="Calibri"/>
                  <a:cs typeface="Calibri"/>
                </a:rPr>
                <a:t>Transistor </a:t>
              </a:r>
              <a:r>
                <a:rPr sz="1300" b="1" spc="-80" dirty="0">
                  <a:latin typeface="Calibri"/>
                  <a:cs typeface="Calibri"/>
                </a:rPr>
                <a:t>density</a:t>
              </a:r>
              <a:endParaRPr sz="1300" dirty="0">
                <a:latin typeface="Calibri"/>
                <a:cs typeface="Calibri"/>
              </a:endParaRPr>
            </a:p>
            <a:p>
              <a:pPr marL="381000">
                <a:lnSpc>
                  <a:spcPct val="100000"/>
                </a:lnSpc>
                <a:spcBef>
                  <a:spcPts val="240"/>
                </a:spcBef>
              </a:pPr>
              <a:r>
                <a:rPr sz="1300" b="1" spc="140" dirty="0">
                  <a:latin typeface="Calibri"/>
                  <a:cs typeface="Calibri"/>
                </a:rPr>
                <a:t>=</a:t>
              </a:r>
              <a:r>
                <a:rPr sz="1300" b="1" spc="-140" dirty="0">
                  <a:latin typeface="Calibri"/>
                  <a:cs typeface="Calibri"/>
                </a:rPr>
                <a:t> </a:t>
              </a:r>
              <a:r>
                <a:rPr sz="1300" b="1" spc="-105" dirty="0">
                  <a:latin typeface="Calibri"/>
                  <a:cs typeface="Calibri"/>
                </a:rPr>
                <a:t>Clock </a:t>
              </a:r>
              <a:r>
                <a:rPr sz="1300" b="1" spc="-90" dirty="0">
                  <a:latin typeface="Calibri"/>
                  <a:cs typeface="Calibri"/>
                </a:rPr>
                <a:t>frequency</a:t>
              </a:r>
              <a:endParaRPr sz="1300" dirty="0">
                <a:latin typeface="Calibri"/>
                <a:cs typeface="Calibri"/>
              </a:endParaRPr>
            </a:p>
            <a:p>
              <a:pPr marL="381000">
                <a:lnSpc>
                  <a:spcPct val="100000"/>
                </a:lnSpc>
                <a:spcBef>
                  <a:spcPts val="240"/>
                </a:spcBef>
              </a:pPr>
              <a:r>
                <a:rPr sz="1300" b="1" spc="140" dirty="0">
                  <a:latin typeface="Calibri"/>
                  <a:cs typeface="Calibri"/>
                </a:rPr>
                <a:t>=</a:t>
              </a:r>
              <a:r>
                <a:rPr sz="1300" b="1" spc="-175" dirty="0">
                  <a:latin typeface="Calibri"/>
                  <a:cs typeface="Calibri"/>
                </a:rPr>
                <a:t> </a:t>
              </a:r>
              <a:r>
                <a:rPr sz="1300" b="1" spc="-125" dirty="0">
                  <a:latin typeface="Calibri"/>
                  <a:cs typeface="Calibri"/>
                </a:rPr>
                <a:t>Power</a:t>
              </a:r>
              <a:endParaRPr sz="1300" dirty="0">
                <a:latin typeface="Calibri"/>
                <a:cs typeface="Calibri"/>
              </a:endParaRPr>
            </a:p>
            <a:p>
              <a:pPr marL="381000">
                <a:lnSpc>
                  <a:spcPct val="100000"/>
                </a:lnSpc>
                <a:spcBef>
                  <a:spcPts val="140"/>
                </a:spcBef>
              </a:pPr>
              <a:r>
                <a:rPr sz="1300" b="1" spc="140" dirty="0">
                  <a:latin typeface="Calibri"/>
                  <a:cs typeface="Calibri"/>
                </a:rPr>
                <a:t>=</a:t>
              </a:r>
              <a:r>
                <a:rPr sz="1300" b="1" spc="-95" dirty="0">
                  <a:latin typeface="Calibri"/>
                  <a:cs typeface="Calibri"/>
                </a:rPr>
                <a:t> </a:t>
              </a:r>
              <a:r>
                <a:rPr sz="1300" b="1" spc="-75" dirty="0">
                  <a:latin typeface="Calibri"/>
                  <a:cs typeface="Calibri"/>
                </a:rPr>
                <a:t>Instruction-level parallelism </a:t>
              </a:r>
              <a:r>
                <a:rPr sz="1300" b="1" spc="-65" dirty="0">
                  <a:latin typeface="Calibri"/>
                  <a:cs typeface="Calibri"/>
                </a:rPr>
                <a:t>(ILP)</a:t>
              </a:r>
              <a:endParaRPr sz="13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4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628650" y="36512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Solution 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511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Move away from single-core systems to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multicore processors.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“core” = central processing unit (CPU)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2772" name="Picture 3" descr="C:\Documents and Settings\liszka\Local Settings\Temporary Internet Files\Content.IE5\3X5GU20H\MP90040097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24175"/>
            <a:ext cx="2541588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35375" y="4005263"/>
            <a:ext cx="518477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600" kern="0" dirty="0">
                <a:solidFill>
                  <a:srgbClr val="FF0000"/>
                </a:solidFill>
                <a:latin typeface="+mn-lt"/>
              </a:rPr>
              <a:t>Introducing parallelism!!!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66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454996" y="550975"/>
            <a:ext cx="591763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dirty="0"/>
              <a:t>Parallel Machines 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205" y="1545758"/>
            <a:ext cx="526497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cs typeface="Calibri"/>
              </a:rPr>
              <a:t>Examples from Apple’s product line:</a:t>
            </a:r>
          </a:p>
        </p:txBody>
      </p:sp>
      <p:sp>
        <p:nvSpPr>
          <p:cNvPr id="4" name="object 4"/>
          <p:cNvSpPr/>
          <p:nvPr/>
        </p:nvSpPr>
        <p:spPr>
          <a:xfrm>
            <a:off x="893455" y="2061943"/>
            <a:ext cx="1788436" cy="1653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7804" y="3629596"/>
            <a:ext cx="1479363" cy="2352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6746" y="2486615"/>
            <a:ext cx="2473906" cy="1491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5188" y="6089151"/>
            <a:ext cx="32600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 algn="ctr">
              <a:lnSpc>
                <a:spcPct val="100000"/>
              </a:lnSpc>
            </a:pPr>
            <a:r>
              <a:rPr sz="1600" b="1" dirty="0">
                <a:solidFill>
                  <a:srgbClr val="0365C0"/>
                </a:solidFill>
                <a:cs typeface="Calibri"/>
              </a:rPr>
              <a:t>iMac Pro</a:t>
            </a:r>
            <a:endParaRPr lang="en-US" sz="1600" dirty="0">
              <a:cs typeface="Calibri"/>
            </a:endParaRPr>
          </a:p>
          <a:p>
            <a:pPr marL="6985" algn="ctr">
              <a:lnSpc>
                <a:spcPct val="100000"/>
              </a:lnSpc>
            </a:pPr>
            <a:r>
              <a:rPr sz="1600" b="1" dirty="0">
                <a:solidFill>
                  <a:srgbClr val="C82506"/>
                </a:solidFill>
                <a:cs typeface="Calibri"/>
              </a:rPr>
              <a:t>18 </a:t>
            </a:r>
            <a:r>
              <a:rPr sz="1600" b="1" dirty="0">
                <a:cs typeface="Calibri"/>
              </a:rPr>
              <a:t>Intel Xeon W cores</a:t>
            </a:r>
            <a:endParaRPr sz="1600" dirty="0"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4813" y="6396928"/>
            <a:ext cx="160406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i="1" dirty="0">
                <a:cs typeface="Arial Narrow"/>
              </a:rPr>
              <a:t>(images from </a:t>
            </a:r>
            <a:r>
              <a:rPr sz="1200" i="1" u="sng" dirty="0">
                <a:cs typeface="Arial Narrow"/>
              </a:rPr>
              <a:t>apple.com</a:t>
            </a:r>
            <a:r>
              <a:rPr sz="1200" i="1" dirty="0">
                <a:cs typeface="Arial Narrow"/>
              </a:rPr>
              <a:t>)</a:t>
            </a:r>
            <a:endParaRPr sz="1200" dirty="0"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5206" y="4242841"/>
            <a:ext cx="2196536" cy="50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01899"/>
              </a:lnSpc>
            </a:pPr>
            <a:r>
              <a:rPr sz="1600" b="1" dirty="0">
                <a:solidFill>
                  <a:srgbClr val="0365C0"/>
                </a:solidFill>
                <a:cs typeface="Calibri"/>
              </a:rPr>
              <a:t>MacBook Pro Retina 15”  </a:t>
            </a:r>
            <a:r>
              <a:rPr sz="1600" b="1" dirty="0">
                <a:solidFill>
                  <a:srgbClr val="C82506"/>
                </a:solidFill>
                <a:cs typeface="Calibri"/>
              </a:rPr>
              <a:t>6 </a:t>
            </a:r>
            <a:r>
              <a:rPr sz="1600" b="1" dirty="0">
                <a:cs typeface="Calibri"/>
              </a:rPr>
              <a:t>Intel Core i9 cores</a:t>
            </a:r>
            <a:endParaRPr sz="1600" dirty="0"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7132" y="3762771"/>
            <a:ext cx="7797600" cy="157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76595" algn="ctr">
              <a:lnSpc>
                <a:spcPct val="100000"/>
              </a:lnSpc>
            </a:pPr>
            <a:r>
              <a:rPr sz="1600" b="1" dirty="0">
                <a:solidFill>
                  <a:srgbClr val="0365C0"/>
                </a:solidFill>
                <a:cs typeface="Calibri"/>
              </a:rPr>
              <a:t>Mac Pro</a:t>
            </a:r>
            <a:endParaRPr sz="1600" dirty="0">
              <a:cs typeface="Calibri"/>
            </a:endParaRPr>
          </a:p>
          <a:p>
            <a:pPr marR="5770245" algn="ctr">
              <a:lnSpc>
                <a:spcPct val="100000"/>
              </a:lnSpc>
              <a:spcBef>
                <a:spcPts val="40"/>
              </a:spcBef>
            </a:pPr>
            <a:r>
              <a:rPr sz="1600" b="1" dirty="0">
                <a:solidFill>
                  <a:srgbClr val="C82506"/>
                </a:solidFill>
                <a:cs typeface="Calibri"/>
              </a:rPr>
              <a:t>8 </a:t>
            </a:r>
            <a:r>
              <a:rPr sz="1600" b="1" dirty="0">
                <a:cs typeface="Calibri"/>
              </a:rPr>
              <a:t>Intel Xeon E5 cores</a:t>
            </a:r>
            <a:endParaRPr sz="1600" dirty="0">
              <a:cs typeface="Calibri"/>
            </a:endParaRPr>
          </a:p>
          <a:p>
            <a:pPr marL="6502400" marR="23495" indent="50800" algn="r">
              <a:lnSpc>
                <a:spcPct val="101899"/>
              </a:lnSpc>
              <a:spcBef>
                <a:spcPts val="1295"/>
              </a:spcBef>
            </a:pPr>
            <a:r>
              <a:rPr sz="1600" b="1" dirty="0">
                <a:solidFill>
                  <a:srgbClr val="0365C0"/>
                </a:solidFill>
                <a:cs typeface="Calibri"/>
              </a:rPr>
              <a:t>iPhone XR  </a:t>
            </a:r>
            <a:endParaRPr lang="en-US" altLang="zh-CN" sz="1600" b="1" dirty="0">
              <a:solidFill>
                <a:srgbClr val="0365C0"/>
              </a:solidFill>
              <a:cs typeface="Calibri"/>
            </a:endParaRPr>
          </a:p>
          <a:p>
            <a:pPr marL="6502400" marR="23495" indent="50800" algn="r">
              <a:lnSpc>
                <a:spcPct val="101899"/>
              </a:lnSpc>
              <a:spcBef>
                <a:spcPts val="1295"/>
              </a:spcBef>
            </a:pPr>
            <a:r>
              <a:rPr sz="1600" b="1" dirty="0">
                <a:solidFill>
                  <a:srgbClr val="C82506"/>
                </a:solidFill>
                <a:cs typeface="Calibri"/>
              </a:rPr>
              <a:t>4 </a:t>
            </a:r>
            <a:r>
              <a:rPr sz="1600" b="1" dirty="0">
                <a:cs typeface="Calibri"/>
              </a:rPr>
              <a:t>CPU cores</a:t>
            </a:r>
            <a:endParaRPr sz="1600" dirty="0"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1600" b="1" dirty="0">
                <a:solidFill>
                  <a:srgbClr val="C82506"/>
                </a:solidFill>
                <a:cs typeface="Calibri"/>
              </a:rPr>
              <a:t>6 </a:t>
            </a:r>
            <a:r>
              <a:rPr sz="1600" b="1" dirty="0">
                <a:cs typeface="Calibri"/>
              </a:rPr>
              <a:t>GPU cores</a:t>
            </a:r>
            <a:endParaRPr sz="1600" dirty="0"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05507" y="2097049"/>
            <a:ext cx="1059225" cy="2145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50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参考资料：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并行程序设计导论，</a:t>
            </a:r>
            <a:r>
              <a:rPr lang="en-US" altLang="zh-CN" dirty="0"/>
              <a:t>Peter S Pacheco,  </a:t>
            </a:r>
            <a:r>
              <a:rPr lang="zh-CN" altLang="en-US" dirty="0"/>
              <a:t>机械工业出版社， </a:t>
            </a:r>
            <a:r>
              <a:rPr lang="en-US" altLang="zh-CN" dirty="0"/>
              <a:t>2016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CHAPTER 1 Why Parallel Computing?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59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509230" y="400516"/>
            <a:ext cx="8342630" cy="1169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31300"/>
              </a:lnSpc>
              <a:tabLst>
                <a:tab pos="4291965" algn="l"/>
              </a:tabLst>
            </a:pPr>
            <a:r>
              <a:rPr lang="en-US" sz="5400" baseline="1207" dirty="0">
                <a:latin typeface="+mn-lt"/>
              </a:rPr>
              <a:t>Intel Skylake (2015)</a:t>
            </a:r>
            <a:r>
              <a:rPr lang="en-US" sz="2400" baseline="1207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(aka “6th generation Core i7”)  </a:t>
            </a:r>
          </a:p>
          <a:p>
            <a:pPr marL="12700" marR="5080">
              <a:lnSpc>
                <a:spcPct val="131300"/>
              </a:lnSpc>
              <a:tabLst>
                <a:tab pos="4291965" algn="l"/>
              </a:tabLst>
            </a:pPr>
            <a:r>
              <a:rPr lang="en-US" sz="2400" dirty="0">
                <a:latin typeface="+mn-lt"/>
              </a:rPr>
              <a:t>Quad-core CPU + multi-core GPU integrated on one chip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F02C13-545C-4113-9C7F-5BA0CDFF0FFB}"/>
              </a:ext>
            </a:extLst>
          </p:cNvPr>
          <p:cNvGrpSpPr/>
          <p:nvPr/>
        </p:nvGrpSpPr>
        <p:grpSpPr>
          <a:xfrm>
            <a:off x="1052923" y="1870364"/>
            <a:ext cx="6833777" cy="4687409"/>
            <a:chOff x="1052923" y="1519434"/>
            <a:chExt cx="7347499" cy="5038339"/>
          </a:xfrm>
        </p:grpSpPr>
        <p:sp>
          <p:nvSpPr>
            <p:cNvPr id="3" name="object 3"/>
            <p:cNvSpPr/>
            <p:nvPr/>
          </p:nvSpPr>
          <p:spPr>
            <a:xfrm>
              <a:off x="1052923" y="1519434"/>
              <a:ext cx="7347499" cy="5022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03436" y="1832601"/>
              <a:ext cx="1353080" cy="2107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070471" y="1899566"/>
              <a:ext cx="1199515" cy="1953895"/>
            </a:xfrm>
            <a:custGeom>
              <a:avLst/>
              <a:gdLst/>
              <a:ahLst/>
              <a:cxnLst/>
              <a:rect l="l" t="t" r="r" b="b"/>
              <a:pathLst>
                <a:path w="1199514" h="1953895">
                  <a:moveTo>
                    <a:pt x="0" y="0"/>
                  </a:moveTo>
                  <a:lnTo>
                    <a:pt x="1199216" y="0"/>
                  </a:lnTo>
                  <a:lnTo>
                    <a:pt x="1199216" y="1953749"/>
                  </a:lnTo>
                  <a:lnTo>
                    <a:pt x="0" y="1953749"/>
                  </a:lnTo>
                  <a:lnTo>
                    <a:pt x="0" y="0"/>
                  </a:lnTo>
                  <a:close/>
                </a:path>
              </a:pathLst>
            </a:custGeom>
            <a:ln w="838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4986" y="1839586"/>
              <a:ext cx="1353080" cy="21074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2019" y="1906551"/>
              <a:ext cx="1199515" cy="1953895"/>
            </a:xfrm>
            <a:custGeom>
              <a:avLst/>
              <a:gdLst/>
              <a:ahLst/>
              <a:cxnLst/>
              <a:rect l="l" t="t" r="r" b="b"/>
              <a:pathLst>
                <a:path w="1199515" h="1953895">
                  <a:moveTo>
                    <a:pt x="0" y="0"/>
                  </a:moveTo>
                  <a:lnTo>
                    <a:pt x="1199216" y="0"/>
                  </a:lnTo>
                  <a:lnTo>
                    <a:pt x="1199216" y="1953749"/>
                  </a:lnTo>
                  <a:lnTo>
                    <a:pt x="0" y="1953749"/>
                  </a:lnTo>
                  <a:lnTo>
                    <a:pt x="0" y="0"/>
                  </a:lnTo>
                  <a:close/>
                </a:path>
              </a:pathLst>
            </a:custGeom>
            <a:ln w="838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03436" y="4397007"/>
              <a:ext cx="1353080" cy="21607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70471" y="4463972"/>
              <a:ext cx="1199515" cy="2007235"/>
            </a:xfrm>
            <a:custGeom>
              <a:avLst/>
              <a:gdLst/>
              <a:ahLst/>
              <a:cxnLst/>
              <a:rect l="l" t="t" r="r" b="b"/>
              <a:pathLst>
                <a:path w="1199514" h="2007234">
                  <a:moveTo>
                    <a:pt x="0" y="0"/>
                  </a:moveTo>
                  <a:lnTo>
                    <a:pt x="1199216" y="0"/>
                  </a:lnTo>
                  <a:lnTo>
                    <a:pt x="1199216" y="2007095"/>
                  </a:lnTo>
                  <a:lnTo>
                    <a:pt x="0" y="2007095"/>
                  </a:lnTo>
                  <a:lnTo>
                    <a:pt x="0" y="0"/>
                  </a:lnTo>
                  <a:close/>
                </a:path>
              </a:pathLst>
            </a:custGeom>
            <a:ln w="838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94986" y="4410977"/>
              <a:ext cx="1353080" cy="21467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2019" y="4477941"/>
              <a:ext cx="1199515" cy="1993264"/>
            </a:xfrm>
            <a:custGeom>
              <a:avLst/>
              <a:gdLst/>
              <a:ahLst/>
              <a:cxnLst/>
              <a:rect l="l" t="t" r="r" b="b"/>
              <a:pathLst>
                <a:path w="1199515" h="1993265">
                  <a:moveTo>
                    <a:pt x="0" y="0"/>
                  </a:moveTo>
                  <a:lnTo>
                    <a:pt x="1199216" y="0"/>
                  </a:lnTo>
                  <a:lnTo>
                    <a:pt x="1199216" y="1993125"/>
                  </a:lnTo>
                  <a:lnTo>
                    <a:pt x="0" y="1993125"/>
                  </a:lnTo>
                  <a:lnTo>
                    <a:pt x="0" y="0"/>
                  </a:lnTo>
                  <a:close/>
                </a:path>
              </a:pathLst>
            </a:custGeom>
            <a:ln w="838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7282" y="1839587"/>
              <a:ext cx="2861906" cy="47094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4317" y="1906551"/>
              <a:ext cx="2708275" cy="4556125"/>
            </a:xfrm>
            <a:custGeom>
              <a:avLst/>
              <a:gdLst/>
              <a:ahLst/>
              <a:cxnLst/>
              <a:rect l="l" t="t" r="r" b="b"/>
              <a:pathLst>
                <a:path w="2708275" h="4556125">
                  <a:moveTo>
                    <a:pt x="0" y="0"/>
                  </a:moveTo>
                  <a:lnTo>
                    <a:pt x="2708043" y="0"/>
                  </a:lnTo>
                  <a:lnTo>
                    <a:pt x="2708043" y="4555814"/>
                  </a:lnTo>
                  <a:lnTo>
                    <a:pt x="0" y="4555814"/>
                  </a:lnTo>
                  <a:lnTo>
                    <a:pt x="0" y="0"/>
                  </a:lnTo>
                  <a:close/>
                </a:path>
              </a:pathLst>
            </a:custGeom>
            <a:ln w="838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 txBox="1"/>
            <p:nvPr/>
          </p:nvSpPr>
          <p:spPr>
            <a:xfrm>
              <a:off x="1319470" y="3927648"/>
              <a:ext cx="2557481" cy="4693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b="1" dirty="0">
                  <a:solidFill>
                    <a:srgbClr val="FFFFFF"/>
                  </a:solidFill>
                  <a:cs typeface="Calibri"/>
                </a:rPr>
                <a:t>Integrated GPU</a:t>
              </a:r>
              <a:endParaRPr sz="2800" dirty="0">
                <a:cs typeface="Calibri"/>
              </a:endParaRPr>
            </a:p>
          </p:txBody>
        </p:sp>
        <p:sp>
          <p:nvSpPr>
            <p:cNvPr id="26" name="object 16"/>
            <p:cNvSpPr txBox="1"/>
            <p:nvPr/>
          </p:nvSpPr>
          <p:spPr>
            <a:xfrm>
              <a:off x="6024076" y="2633942"/>
              <a:ext cx="901708" cy="3969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FFFFFF"/>
                  </a:solidFill>
                  <a:cs typeface="Calibri"/>
                </a:rPr>
                <a:t>CPU</a:t>
              </a:r>
              <a:endParaRPr sz="2400" dirty="0">
                <a:cs typeface="Calibri"/>
              </a:endParaRPr>
            </a:p>
          </p:txBody>
        </p:sp>
        <p:sp>
          <p:nvSpPr>
            <p:cNvPr id="27" name="object 17"/>
            <p:cNvSpPr txBox="1"/>
            <p:nvPr/>
          </p:nvSpPr>
          <p:spPr>
            <a:xfrm>
              <a:off x="5998675" y="3155669"/>
              <a:ext cx="765043" cy="3969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FFFFFF"/>
                  </a:solidFill>
                  <a:cs typeface="Calibri"/>
                </a:rPr>
                <a:t>core</a:t>
              </a:r>
              <a:endParaRPr sz="2400" dirty="0">
                <a:cs typeface="Calibri"/>
              </a:endParaRPr>
            </a:p>
          </p:txBody>
        </p:sp>
      </p:grpSp>
      <p:sp>
        <p:nvSpPr>
          <p:cNvPr id="28" name="object 16">
            <a:extLst>
              <a:ext uri="{FF2B5EF4-FFF2-40B4-BE49-F238E27FC236}">
                <a16:creationId xmlns:a16="http://schemas.microsoft.com/office/drawing/2014/main" id="{18A57850-A8EA-402B-89C4-C208EA95674B}"/>
              </a:ext>
            </a:extLst>
          </p:cNvPr>
          <p:cNvSpPr txBox="1"/>
          <p:nvPr/>
        </p:nvSpPr>
        <p:spPr>
          <a:xfrm>
            <a:off x="4164903" y="2907244"/>
            <a:ext cx="83866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CPU</a:t>
            </a:r>
            <a:endParaRPr sz="2400" dirty="0">
              <a:cs typeface="Calibri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2D064F7F-6AEA-409F-92DB-2BE0D48183D0}"/>
              </a:ext>
            </a:extLst>
          </p:cNvPr>
          <p:cNvSpPr txBox="1"/>
          <p:nvPr/>
        </p:nvSpPr>
        <p:spPr>
          <a:xfrm>
            <a:off x="4141278" y="3392632"/>
            <a:ext cx="7115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core</a:t>
            </a:r>
            <a:endParaRPr sz="2400" dirty="0">
              <a:cs typeface="Calibri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2DB6E31C-681C-40FA-AEA3-7C9219954DDF}"/>
              </a:ext>
            </a:extLst>
          </p:cNvPr>
          <p:cNvSpPr txBox="1"/>
          <p:nvPr/>
        </p:nvSpPr>
        <p:spPr>
          <a:xfrm>
            <a:off x="4172992" y="5025768"/>
            <a:ext cx="83866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CPU</a:t>
            </a:r>
            <a:endParaRPr sz="2400" dirty="0"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AB4300E2-FC8C-4F64-A665-0F3964554B07}"/>
              </a:ext>
            </a:extLst>
          </p:cNvPr>
          <p:cNvSpPr txBox="1"/>
          <p:nvPr/>
        </p:nvSpPr>
        <p:spPr>
          <a:xfrm>
            <a:off x="4149367" y="5511156"/>
            <a:ext cx="7115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core</a:t>
            </a:r>
            <a:endParaRPr sz="2400" dirty="0">
              <a:cs typeface="Calibri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88E05BAB-225E-4FEB-8AAB-D65A2879D727}"/>
              </a:ext>
            </a:extLst>
          </p:cNvPr>
          <p:cNvSpPr txBox="1"/>
          <p:nvPr/>
        </p:nvSpPr>
        <p:spPr>
          <a:xfrm>
            <a:off x="5713136" y="5025768"/>
            <a:ext cx="83866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CPU</a:t>
            </a:r>
            <a:endParaRPr sz="2400" dirty="0">
              <a:cs typeface="Calibri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303DE740-6840-4891-8E5D-C2144BCFE871}"/>
              </a:ext>
            </a:extLst>
          </p:cNvPr>
          <p:cNvSpPr txBox="1"/>
          <p:nvPr/>
        </p:nvSpPr>
        <p:spPr>
          <a:xfrm>
            <a:off x="5689511" y="5511156"/>
            <a:ext cx="7115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cs typeface="Calibri"/>
              </a:rPr>
              <a:t>core</a:t>
            </a:r>
            <a:endParaRPr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23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42" y="2407538"/>
            <a:ext cx="3929318" cy="2433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469899" y="492899"/>
            <a:ext cx="809740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z="4000" dirty="0"/>
              <a:t>Intel Xeon Phi 7120A “coprocessor”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9900" y="1200150"/>
            <a:ext cx="8494395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SzPct val="121311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sz="2400" dirty="0">
                <a:cs typeface="Calibri"/>
              </a:rPr>
              <a:t>61 “simple” x86 cores (1.3 Ghz, derived from Pentium)</a:t>
            </a: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SzPct val="121311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sz="2400" dirty="0">
                <a:cs typeface="Calibri"/>
              </a:rPr>
              <a:t>Targeted as an accelerator for supercomputing applications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3838797" y="2281287"/>
            <a:ext cx="4928131" cy="4312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089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431800" y="417453"/>
            <a:ext cx="775623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pt-BR" sz="4000" dirty="0"/>
              <a:t>NVIDIA GV100 Volta GPU  (2017)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800" y="1187450"/>
            <a:ext cx="8416059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cs typeface="Calibri"/>
              </a:rPr>
              <a:t>80 major processing blocks</a:t>
            </a: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cs typeface="Calibri"/>
              </a:rPr>
              <a:t>(but much, much more parallelism available... details coming soon)</a:t>
            </a:r>
          </a:p>
        </p:txBody>
      </p:sp>
      <p:sp>
        <p:nvSpPr>
          <p:cNvPr id="4" name="object 4"/>
          <p:cNvSpPr/>
          <p:nvPr/>
        </p:nvSpPr>
        <p:spPr>
          <a:xfrm>
            <a:off x="2325285" y="2212818"/>
            <a:ext cx="4142558" cy="4227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60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613599" y="460175"/>
            <a:ext cx="53511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dirty="0"/>
              <a:t>Mobile parallel 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599" y="1312640"/>
            <a:ext cx="83096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Power constraints heavily influence design of mobile 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64191" y="5974480"/>
            <a:ext cx="3465829" cy="6119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49475">
              <a:lnSpc>
                <a:spcPct val="100000"/>
              </a:lnSpc>
            </a:pPr>
            <a:r>
              <a:rPr sz="1200" b="1" dirty="0">
                <a:cs typeface="Calibri"/>
              </a:rPr>
              <a:t>NVIDIA Tegra K1:  Quad-core ARM  A57 CPU  + 4 ARM  A53 CPUs +</a:t>
            </a:r>
            <a:endParaRPr sz="1200" dirty="0">
              <a:cs typeface="Calibri"/>
            </a:endParaRPr>
          </a:p>
          <a:p>
            <a:pPr marL="945515">
              <a:lnSpc>
                <a:spcPts val="2090"/>
              </a:lnSpc>
            </a:pPr>
            <a:r>
              <a:rPr sz="1200" b="1" dirty="0">
                <a:cs typeface="Calibri"/>
              </a:rPr>
              <a:t>NVIDIA GPU + image processor...</a:t>
            </a:r>
            <a:endParaRPr sz="1200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4541" y="4929340"/>
            <a:ext cx="1971675" cy="1329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400" b="1" dirty="0">
                <a:cs typeface="Calibri"/>
              </a:rPr>
              <a:t>Apple A12: (in iPhone XR)</a:t>
            </a:r>
            <a:endParaRPr sz="1400" dirty="0">
              <a:cs typeface="Calibri"/>
            </a:endParaRPr>
          </a:p>
          <a:p>
            <a:pPr marL="1089025">
              <a:lnSpc>
                <a:spcPts val="2090"/>
              </a:lnSpc>
            </a:pPr>
            <a:r>
              <a:rPr sz="1400" b="1" dirty="0">
                <a:cs typeface="Calibri"/>
              </a:rPr>
              <a:t>4 CPU cores</a:t>
            </a:r>
            <a:endParaRPr sz="1400" dirty="0">
              <a:cs typeface="Calibri"/>
            </a:endParaRPr>
          </a:p>
          <a:p>
            <a:pPr marL="558800" marR="5080" indent="513080">
              <a:lnSpc>
                <a:spcPts val="2090"/>
              </a:lnSpc>
              <a:spcBef>
                <a:spcPts val="70"/>
              </a:spcBef>
            </a:pPr>
            <a:r>
              <a:rPr sz="1400" b="1" dirty="0">
                <a:cs typeface="Calibri"/>
              </a:rPr>
              <a:t>4 GPU cores  Neural net engine</a:t>
            </a:r>
            <a:endParaRPr sz="1400" dirty="0">
              <a:cs typeface="Calibri"/>
            </a:endParaRPr>
          </a:p>
          <a:p>
            <a:pPr marL="918210">
              <a:lnSpc>
                <a:spcPts val="2020"/>
              </a:lnSpc>
            </a:pPr>
            <a:r>
              <a:rPr sz="1400" b="1" dirty="0">
                <a:cs typeface="Calibri"/>
              </a:rPr>
              <a:t>+ much more</a:t>
            </a:r>
            <a:endParaRPr sz="1400" dirty="0"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4191" y="2079798"/>
            <a:ext cx="3656074" cy="376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2034" y="2110362"/>
            <a:ext cx="3558161" cy="3671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370" y="2218158"/>
            <a:ext cx="3181689" cy="232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32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6BC69-95CB-4BF7-9965-CF7DB901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84571"/>
            <a:ext cx="7886700" cy="1325563"/>
          </a:xfrm>
        </p:spPr>
        <p:txBody>
          <a:bodyPr/>
          <a:lstStyle/>
          <a:p>
            <a:r>
              <a:rPr lang="en-US" altLang="zh-CN" dirty="0"/>
              <a:t>Supercomputing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8D0BE3-D85B-4420-AD7B-FB797411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253331"/>
            <a:ext cx="8172450" cy="4351338"/>
          </a:xfrm>
        </p:spPr>
        <p:txBody>
          <a:bodyPr/>
          <a:lstStyle/>
          <a:p>
            <a:r>
              <a:rPr lang="en-US" altLang="zh-CN" dirty="0"/>
              <a:t>Today: clusters of multi-core CPUs + GPUs</a:t>
            </a:r>
          </a:p>
          <a:p>
            <a:r>
              <a:rPr lang="en-US" altLang="zh-CN" dirty="0"/>
              <a:t>Oak Ridge National Lab: Summit</a:t>
            </a:r>
          </a:p>
          <a:p>
            <a:pPr lvl="1"/>
            <a:r>
              <a:rPr lang="en-US" altLang="zh-CN" sz="2000" dirty="0"/>
              <a:t>4,608 nodes</a:t>
            </a:r>
          </a:p>
          <a:p>
            <a:pPr lvl="1"/>
            <a:r>
              <a:rPr lang="en-US" altLang="zh-CN" sz="2000" dirty="0"/>
              <a:t>Each with two 22-core CPUs + 6 GPUs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CD42B8E5-D0F4-4682-8E43-C515B2D4643E}"/>
              </a:ext>
            </a:extLst>
          </p:cNvPr>
          <p:cNvSpPr/>
          <p:nvPr/>
        </p:nvSpPr>
        <p:spPr>
          <a:xfrm>
            <a:off x="1521901" y="3148445"/>
            <a:ext cx="5440009" cy="2847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87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9405" y="496906"/>
            <a:ext cx="869315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800" dirty="0"/>
              <a:t>Programmer’s Perspective on 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085" y="1475961"/>
            <a:ext cx="8417791" cy="3698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solidFill>
                  <a:srgbClr val="0070C0"/>
                </a:solidFill>
                <a:cs typeface="Calibri"/>
              </a:rPr>
              <a:t>Question</a:t>
            </a:r>
            <a:r>
              <a:rPr sz="2600" dirty="0">
                <a:cs typeface="Calibri"/>
              </a:rPr>
              <a:t>: </a:t>
            </a:r>
            <a:r>
              <a:rPr sz="2600" b="1" dirty="0">
                <a:solidFill>
                  <a:srgbClr val="FF0000"/>
                </a:solidFill>
                <a:cs typeface="Calibri"/>
              </a:rPr>
              <a:t>How do you make your program run  faster?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zh-CN" altLang="en-US" sz="4550" dirty="0">
              <a:latin typeface="Times New Roman"/>
              <a:cs typeface="Times New Roman"/>
            </a:endParaRPr>
          </a:p>
          <a:p>
            <a:pPr marL="12700">
              <a:lnSpc>
                <a:spcPts val="3604"/>
              </a:lnSpc>
            </a:pPr>
            <a:r>
              <a:rPr sz="2600" b="1" dirty="0">
                <a:solidFill>
                  <a:srgbClr val="0070C0"/>
                </a:solidFill>
                <a:cs typeface="Calibri"/>
              </a:rPr>
              <a:t>Answer before 2004:</a:t>
            </a:r>
          </a:p>
          <a:p>
            <a:pPr marL="444500">
              <a:lnSpc>
                <a:spcPts val="4545"/>
              </a:lnSpc>
              <a:tabLst>
                <a:tab pos="799465" algn="l"/>
              </a:tabLst>
            </a:pPr>
            <a:r>
              <a:rPr sz="2600" dirty="0">
                <a:solidFill>
                  <a:srgbClr val="C82506"/>
                </a:solidFill>
                <a:cs typeface="Calibri"/>
              </a:rPr>
              <a:t>-	</a:t>
            </a:r>
            <a:r>
              <a:rPr sz="2600" b="1" dirty="0">
                <a:solidFill>
                  <a:srgbClr val="C82506"/>
                </a:solidFill>
                <a:cs typeface="Calibri"/>
              </a:rPr>
              <a:t>Just wait 6 months, and buy a new machine!</a:t>
            </a:r>
            <a:endParaRPr lang="en-US" altLang="zh-CN" sz="2600" b="1" dirty="0">
              <a:solidFill>
                <a:srgbClr val="C82506"/>
              </a:solidFill>
              <a:cs typeface="Calibri"/>
            </a:endParaRPr>
          </a:p>
          <a:p>
            <a:pPr marL="444500">
              <a:lnSpc>
                <a:spcPts val="4545"/>
              </a:lnSpc>
              <a:tabLst>
                <a:tab pos="799465" algn="l"/>
              </a:tabLst>
            </a:pPr>
            <a:endParaRPr sz="4350" dirty="0">
              <a:latin typeface="Times New Roman"/>
              <a:cs typeface="Times New Roman"/>
            </a:endParaRPr>
          </a:p>
          <a:p>
            <a:pPr marL="12700">
              <a:lnSpc>
                <a:spcPts val="3604"/>
              </a:lnSpc>
            </a:pPr>
            <a:r>
              <a:rPr sz="2600" b="1" dirty="0">
                <a:solidFill>
                  <a:srgbClr val="0070C0"/>
                </a:solidFill>
                <a:cs typeface="Calibri"/>
              </a:rPr>
              <a:t>Answer after 2004:</a:t>
            </a:r>
          </a:p>
          <a:p>
            <a:pPr marL="444500">
              <a:lnSpc>
                <a:spcPts val="4545"/>
              </a:lnSpc>
              <a:tabLst>
                <a:tab pos="799465" algn="l"/>
              </a:tabLst>
            </a:pPr>
            <a:r>
              <a:rPr sz="2600" dirty="0">
                <a:solidFill>
                  <a:srgbClr val="C82506"/>
                </a:solidFill>
                <a:cs typeface="Calibri"/>
              </a:rPr>
              <a:t>-	</a:t>
            </a:r>
            <a:r>
              <a:rPr sz="2600" b="1" dirty="0">
                <a:solidFill>
                  <a:srgbClr val="C82506"/>
                </a:solidFill>
                <a:cs typeface="Calibri"/>
              </a:rPr>
              <a:t>You need to write parallel software.</a:t>
            </a:r>
          </a:p>
        </p:txBody>
      </p:sp>
    </p:spTree>
    <p:extLst>
      <p:ext uri="{BB962C8B-B14F-4D97-AF65-F5344CB8AC3E}">
        <p14:creationId xmlns:p14="http://schemas.microsoft.com/office/powerpoint/2010/main" val="7235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628650" y="312875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Now it’s up to the </a:t>
            </a:r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programmers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628650" y="1467645"/>
            <a:ext cx="8270875" cy="511175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Adding more processors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doesn’t help </a:t>
            </a:r>
            <a:r>
              <a:rPr lang="en-US" altLang="zh-CN" dirty="0">
                <a:ea typeface="宋体" panose="02010600030101010101" pitchFamily="2" charset="-122"/>
              </a:rPr>
              <a:t>much if programmers aren’t aware of them…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… or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don’t know </a:t>
            </a:r>
            <a:r>
              <a:rPr lang="en-US" altLang="zh-CN" dirty="0">
                <a:ea typeface="宋体" panose="02010600030101010101" pitchFamily="2" charset="-122"/>
              </a:rPr>
              <a:t>how to use them.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Serial programs don’t benefit </a:t>
            </a:r>
            <a:r>
              <a:rPr lang="en-US" altLang="zh-CN" dirty="0">
                <a:ea typeface="宋体" panose="02010600030101010101" pitchFamily="2" charset="-122"/>
              </a:rPr>
              <a:t>from this approach (in most cases).</a:t>
            </a:r>
          </a:p>
        </p:txBody>
      </p:sp>
      <p:pic>
        <p:nvPicPr>
          <p:cNvPr id="23556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365625"/>
            <a:ext cx="1795462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1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11188" y="203200"/>
            <a:ext cx="8532812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Why we need to write parallel programs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684213" y="1700213"/>
            <a:ext cx="8270875" cy="45370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Running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multiple instances </a:t>
            </a:r>
            <a:r>
              <a:rPr lang="en-US" altLang="zh-CN" dirty="0">
                <a:ea typeface="宋体" panose="02010600030101010101" pitchFamily="2" charset="-122"/>
              </a:rPr>
              <a:t>of a serial program often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isn’t very useful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Think of running multiple instances of your favorite game.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What you really want is for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it to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run faster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3796" name="Picture 2" descr="C:\Documents and Settings\liszka\Local Settings\Temporary Internet Files\Content.IE5\5W39ONER\MC90043478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404154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Approaches to the serial problem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Rewrite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serial programs </a:t>
            </a:r>
            <a:r>
              <a:rPr lang="en-US" altLang="zh-CN" dirty="0">
                <a:ea typeface="宋体" panose="02010600030101010101" pitchFamily="2" charset="-122"/>
              </a:rPr>
              <a:t>so that they’re parallel.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Write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translation programs </a:t>
            </a:r>
            <a:r>
              <a:rPr lang="en-US" altLang="zh-CN" dirty="0">
                <a:ea typeface="宋体" panose="02010600030101010101" pitchFamily="2" charset="-122"/>
              </a:rPr>
              <a:t>that automatically convert serial programs into parallel programs.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This is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very difficult </a:t>
            </a:r>
            <a:r>
              <a:rPr lang="en-US" altLang="zh-CN" dirty="0">
                <a:ea typeface="宋体" panose="02010600030101010101" pitchFamily="2" charset="-122"/>
              </a:rPr>
              <a:t>to do.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Success has been limited.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More problems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Some coding constructs </a:t>
            </a:r>
            <a:r>
              <a:rPr lang="en-US" altLang="zh-CN" dirty="0">
                <a:ea typeface="宋体" panose="02010600030101010101" pitchFamily="2" charset="-122"/>
              </a:rPr>
              <a:t>can be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recognized</a:t>
            </a:r>
            <a:r>
              <a:rPr lang="en-US" altLang="zh-CN" dirty="0">
                <a:ea typeface="宋体" panose="02010600030101010101" pitchFamily="2" charset="-122"/>
              </a:rPr>
              <a:t> by an automatic program generator, and converted to a parallel construct.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However, it’s likely that the result will be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very inefficient program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Sometimes the best parallel solution is to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step back and devise an entirely new algorithm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25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Roadmap</a:t>
            </a:r>
            <a:endParaRPr lang="en-AU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Why we need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ever-increasing performance</a:t>
            </a:r>
            <a:r>
              <a:rPr lang="en-US" altLang="zh-CN" sz="28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Why we’re building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parallel systems</a:t>
            </a:r>
            <a:r>
              <a:rPr lang="en-US" altLang="zh-CN" sz="28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Why</a:t>
            </a:r>
            <a:r>
              <a:rPr lang="en-US" altLang="zh-CN" sz="2800" dirty="0">
                <a:ea typeface="宋体" panose="02010600030101010101" pitchFamily="2" charset="-122"/>
              </a:rPr>
              <a:t> we need to write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parallel programs</a:t>
            </a:r>
            <a:r>
              <a:rPr lang="en-US" altLang="zh-CN" sz="28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How</a:t>
            </a:r>
            <a:r>
              <a:rPr lang="en-US" altLang="zh-CN" sz="2800" dirty="0">
                <a:ea typeface="宋体" panose="02010600030101010101" pitchFamily="2" charset="-122"/>
              </a:rPr>
              <a:t> do we write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parallel programs</a:t>
            </a:r>
            <a:r>
              <a:rPr lang="en-US" altLang="zh-CN" sz="2800" dirty="0">
                <a:ea typeface="宋体" panose="02010600030101010101" pitchFamily="2" charset="-122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What 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we’ll be doing</a:t>
            </a:r>
            <a:r>
              <a:rPr lang="en-US" altLang="zh-CN" sz="28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Concurrent, parallel, distributed</a:t>
            </a:r>
            <a:r>
              <a:rPr lang="en-US" altLang="zh-CN" sz="2800" dirty="0">
                <a:ea typeface="宋体" panose="02010600030101010101" pitchFamily="2" charset="-122"/>
              </a:rPr>
              <a:t>!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4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28650" y="1615622"/>
            <a:ext cx="8270875" cy="143986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Compute n values and add them together.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Serial solution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3347244"/>
            <a:ext cx="6040438" cy="1944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6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548595" y="258237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Example (cont.)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548595" y="1392237"/>
            <a:ext cx="8270875" cy="201612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 have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 cores</a:t>
            </a:r>
            <a:r>
              <a:rPr lang="en-US" altLang="zh-CN" dirty="0">
                <a:ea typeface="宋体" panose="02010600030101010101" pitchFamily="2" charset="-122"/>
              </a:rPr>
              <a:t>, p much smaller than n.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Each core performs a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partial sum </a:t>
            </a:r>
            <a:r>
              <a:rPr lang="en-US" altLang="zh-CN" dirty="0">
                <a:ea typeface="宋体" panose="02010600030101010101" pitchFamily="2" charset="-122"/>
              </a:rPr>
              <a:t>of approximately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n/p </a:t>
            </a:r>
            <a:r>
              <a:rPr lang="en-US" altLang="zh-CN" dirty="0">
                <a:ea typeface="宋体" panose="02010600030101010101" pitchFamily="2" charset="-122"/>
              </a:rPr>
              <a:t>values.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" y="3100926"/>
            <a:ext cx="74898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58495" y="4995352"/>
            <a:ext cx="5133748" cy="1200329"/>
          </a:xfrm>
          <a:prstGeom prst="rect">
            <a:avLst/>
          </a:prstGeom>
          <a:noFill/>
          <a:ln w="31750">
            <a:solidFill>
              <a:srgbClr val="3399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latin typeface="+mn-lt"/>
              </a:rPr>
              <a:t>Each core uses it’s own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private variables </a:t>
            </a:r>
            <a:r>
              <a:rPr lang="en-US" sz="2400" dirty="0">
                <a:latin typeface="+mn-lt"/>
              </a:rPr>
              <a:t>and executes this block of code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independently</a:t>
            </a:r>
            <a:r>
              <a:rPr lang="en-US" sz="2400" dirty="0">
                <a:latin typeface="+mn-lt"/>
              </a:rPr>
              <a:t> of the other cores.</a:t>
            </a:r>
          </a:p>
        </p:txBody>
      </p:sp>
      <p:sp>
        <p:nvSpPr>
          <p:cNvPr id="37894" name="Freeform 7"/>
          <p:cNvSpPr>
            <a:spLocks noChangeArrowheads="1"/>
          </p:cNvSpPr>
          <p:nvPr/>
        </p:nvSpPr>
        <p:spPr bwMode="auto">
          <a:xfrm>
            <a:off x="1549400" y="4835525"/>
            <a:ext cx="2009095" cy="682625"/>
          </a:xfrm>
          <a:custGeom>
            <a:avLst/>
            <a:gdLst>
              <a:gd name="T0" fmla="*/ 77491 w 2681206"/>
              <a:gd name="T1" fmla="*/ 0 h 681926"/>
              <a:gd name="T2" fmla="*/ 108488 w 2681206"/>
              <a:gd name="T3" fmla="*/ 356461 h 681926"/>
              <a:gd name="T4" fmla="*/ 728420 w 2681206"/>
              <a:gd name="T5" fmla="*/ 139485 h 681926"/>
              <a:gd name="T6" fmla="*/ 619932 w 2681206"/>
              <a:gd name="T7" fmla="*/ 557939 h 681926"/>
              <a:gd name="T8" fmla="*/ 1611823 w 2681206"/>
              <a:gd name="T9" fmla="*/ 185980 h 681926"/>
              <a:gd name="T10" fmla="*/ 1441342 w 2681206"/>
              <a:gd name="T11" fmla="*/ 650929 h 681926"/>
              <a:gd name="T12" fmla="*/ 2681206 w 2681206"/>
              <a:gd name="T13" fmla="*/ 371960 h 6819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81206"/>
              <a:gd name="T22" fmla="*/ 0 h 681926"/>
              <a:gd name="T23" fmla="*/ 2681206 w 2681206"/>
              <a:gd name="T24" fmla="*/ 681926 h 6819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81206" h="681926">
                <a:moveTo>
                  <a:pt x="77491" y="0"/>
                </a:moveTo>
                <a:cubicBezTo>
                  <a:pt x="38745" y="166607"/>
                  <a:pt x="0" y="333214"/>
                  <a:pt x="108488" y="356461"/>
                </a:cubicBezTo>
                <a:cubicBezTo>
                  <a:pt x="216976" y="379708"/>
                  <a:pt x="643179" y="105905"/>
                  <a:pt x="728420" y="139485"/>
                </a:cubicBezTo>
                <a:cubicBezTo>
                  <a:pt x="813661" y="173065"/>
                  <a:pt x="472698" y="550190"/>
                  <a:pt x="619932" y="557939"/>
                </a:cubicBezTo>
                <a:cubicBezTo>
                  <a:pt x="767166" y="565688"/>
                  <a:pt x="1474921" y="170482"/>
                  <a:pt x="1611823" y="185980"/>
                </a:cubicBezTo>
                <a:cubicBezTo>
                  <a:pt x="1748725" y="201478"/>
                  <a:pt x="1263112" y="619932"/>
                  <a:pt x="1441342" y="650929"/>
                </a:cubicBezTo>
                <a:cubicBezTo>
                  <a:pt x="1619572" y="681926"/>
                  <a:pt x="2150389" y="526943"/>
                  <a:pt x="2681206" y="371960"/>
                </a:cubicBezTo>
              </a:path>
            </a:pathLst>
          </a:custGeom>
          <a:ln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37895" name="Freeform 8"/>
          <p:cNvSpPr>
            <a:spLocks noChangeArrowheads="1"/>
          </p:cNvSpPr>
          <p:nvPr/>
        </p:nvSpPr>
        <p:spPr bwMode="auto">
          <a:xfrm>
            <a:off x="684213" y="2924175"/>
            <a:ext cx="396875" cy="368300"/>
          </a:xfrm>
          <a:custGeom>
            <a:avLst/>
            <a:gdLst>
              <a:gd name="T0" fmla="*/ 103322 w 397790"/>
              <a:gd name="T1" fmla="*/ 0 h 366793"/>
              <a:gd name="T2" fmla="*/ 25831 w 397790"/>
              <a:gd name="T3" fmla="*/ 123987 h 366793"/>
              <a:gd name="T4" fmla="*/ 258306 w 397790"/>
              <a:gd name="T5" fmla="*/ 170482 h 366793"/>
              <a:gd name="T6" fmla="*/ 87824 w 397790"/>
              <a:gd name="T7" fmla="*/ 340963 h 366793"/>
              <a:gd name="T8" fmla="*/ 397790 w 397790"/>
              <a:gd name="T9" fmla="*/ 325465 h 3667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7790"/>
              <a:gd name="T16" fmla="*/ 0 h 366793"/>
              <a:gd name="T17" fmla="*/ 397790 w 397790"/>
              <a:gd name="T18" fmla="*/ 366793 h 3667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7790" h="366793">
                <a:moveTo>
                  <a:pt x="103322" y="0"/>
                </a:moveTo>
                <a:cubicBezTo>
                  <a:pt x="51661" y="47786"/>
                  <a:pt x="0" y="95573"/>
                  <a:pt x="25831" y="123987"/>
                </a:cubicBezTo>
                <a:cubicBezTo>
                  <a:pt x="51662" y="152401"/>
                  <a:pt x="247974" y="134319"/>
                  <a:pt x="258306" y="170482"/>
                </a:cubicBezTo>
                <a:cubicBezTo>
                  <a:pt x="268638" y="206645"/>
                  <a:pt x="64577" y="315133"/>
                  <a:pt x="87824" y="340963"/>
                </a:cubicBezTo>
                <a:cubicBezTo>
                  <a:pt x="111071" y="366793"/>
                  <a:pt x="254430" y="346129"/>
                  <a:pt x="397790" y="325465"/>
                </a:cubicBezTo>
              </a:path>
            </a:pathLst>
          </a:cu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75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(cont.)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87136" y="1599067"/>
            <a:ext cx="8177893" cy="388778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After each core completes execution of the code</a:t>
            </a:r>
            <a:r>
              <a:rPr lang="en-US" altLang="zh-CN">
                <a:ea typeface="宋体" panose="02010600030101010101" pitchFamily="2" charset="-122"/>
              </a:rPr>
              <a:t>, a </a:t>
            </a:r>
            <a:r>
              <a:rPr lang="en-US" altLang="zh-CN" dirty="0">
                <a:ea typeface="宋体" panose="02010600030101010101" pitchFamily="2" charset="-122"/>
              </a:rPr>
              <a:t>private variable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my_sum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contains the sum of the values computed by its calls to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Compute_next_value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Ex., 8 cores, n = 24, then the calls to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Compute_next_value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return: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9506" y="4796971"/>
            <a:ext cx="81232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latin typeface="+mj-lt"/>
              </a:rPr>
              <a:t>1,4,3,   9,2,8,    5,1,1,   5,2,7,   2,5,0,   4,1,8,   6,5,1,   2,3,9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589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(cont.)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628651" y="1720058"/>
            <a:ext cx="7954736" cy="23034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Once all the cores are done computing their private 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my_sum</a:t>
            </a:r>
            <a:r>
              <a:rPr lang="en-US" altLang="zh-CN" dirty="0">
                <a:ea typeface="宋体" panose="02010600030101010101" pitchFamily="2" charset="-122"/>
              </a:rPr>
              <a:t>, they form a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global sum </a:t>
            </a:r>
            <a:r>
              <a:rPr lang="en-US" altLang="zh-CN" dirty="0">
                <a:ea typeface="宋体" panose="02010600030101010101" pitchFamily="2" charset="-122"/>
              </a:rPr>
              <a:t>by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sending results to a designated “master”</a:t>
            </a:r>
            <a:r>
              <a:rPr lang="en-US" altLang="zh-CN" dirty="0">
                <a:ea typeface="宋体" panose="02010600030101010101" pitchFamily="2" charset="-122"/>
              </a:rPr>
              <a:t> core which adds the final result.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64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(cont.)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774327"/>
            <a:ext cx="75057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386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 (cont.)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49169"/>
              </p:ext>
            </p:extLst>
          </p:nvPr>
        </p:nvGraphicFramePr>
        <p:xfrm>
          <a:off x="684213" y="1828800"/>
          <a:ext cx="7272334" cy="7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2000" dirty="0"/>
                        <a:t>Core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2000" dirty="0" err="1"/>
                        <a:t>my_sum</a:t>
                      </a:r>
                      <a:endParaRPr lang="en-US" sz="2000" dirty="0"/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 marL="91434" marR="91434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4213" y="3113881"/>
            <a:ext cx="5670142" cy="1040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u="sng" dirty="0">
                <a:latin typeface="+mj-lt"/>
              </a:rPr>
              <a:t>Global sum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dirty="0">
                <a:latin typeface="+mj-lt"/>
              </a:rPr>
              <a:t>8 + 19 + 7 + 15 + 7 + 13 + 12 + 14 = 95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79323"/>
              </p:ext>
            </p:extLst>
          </p:nvPr>
        </p:nvGraphicFramePr>
        <p:xfrm>
          <a:off x="684213" y="4581525"/>
          <a:ext cx="7272334" cy="7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2000" dirty="0"/>
                        <a:t>Core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2000" dirty="0" err="1"/>
                        <a:t>my_sum</a:t>
                      </a:r>
                      <a:endParaRPr lang="en-US" sz="2000" dirty="0"/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95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 marL="91434" marR="91434" marT="45700" marB="4570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 marL="91434" marR="91434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E2B449C-085A-48C8-8007-52ECAC18D155}"/>
              </a:ext>
            </a:extLst>
          </p:cNvPr>
          <p:cNvSpPr/>
          <p:nvPr/>
        </p:nvSpPr>
        <p:spPr>
          <a:xfrm>
            <a:off x="2196059" y="2623279"/>
            <a:ext cx="704538" cy="136032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73D5C4DF-D220-4E6B-857F-1DD263986CD3}"/>
              </a:ext>
            </a:extLst>
          </p:cNvPr>
          <p:cNvSpPr/>
          <p:nvPr/>
        </p:nvSpPr>
        <p:spPr>
          <a:xfrm>
            <a:off x="2196059" y="2605894"/>
            <a:ext cx="1553980" cy="369876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F3A922A-C785-4025-8F95-2DAF023F4275}"/>
              </a:ext>
            </a:extLst>
          </p:cNvPr>
          <p:cNvSpPr/>
          <p:nvPr/>
        </p:nvSpPr>
        <p:spPr>
          <a:xfrm>
            <a:off x="2196059" y="2625017"/>
            <a:ext cx="2216384" cy="423542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3E8322C-9F82-4001-B497-200716B5576D}"/>
              </a:ext>
            </a:extLst>
          </p:cNvPr>
          <p:cNvSpPr/>
          <p:nvPr/>
        </p:nvSpPr>
        <p:spPr>
          <a:xfrm>
            <a:off x="2143593" y="2621200"/>
            <a:ext cx="3118292" cy="586695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1FF4FDA-0A94-483E-8764-B4842F57E4F4}"/>
              </a:ext>
            </a:extLst>
          </p:cNvPr>
          <p:cNvSpPr/>
          <p:nvPr/>
        </p:nvSpPr>
        <p:spPr>
          <a:xfrm>
            <a:off x="2286000" y="2621200"/>
            <a:ext cx="3805341" cy="558100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0DCA14A-7CAD-49F3-A262-A9A10628F038}"/>
              </a:ext>
            </a:extLst>
          </p:cNvPr>
          <p:cNvSpPr/>
          <p:nvPr/>
        </p:nvSpPr>
        <p:spPr>
          <a:xfrm>
            <a:off x="2196059" y="2605894"/>
            <a:ext cx="4616070" cy="568435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82E7A6F-CDB3-4E37-9C0E-3D4B15E854EA}"/>
              </a:ext>
            </a:extLst>
          </p:cNvPr>
          <p:cNvSpPr/>
          <p:nvPr/>
        </p:nvSpPr>
        <p:spPr>
          <a:xfrm>
            <a:off x="2286000" y="2636506"/>
            <a:ext cx="5239006" cy="709500"/>
          </a:xfrm>
          <a:custGeom>
            <a:avLst/>
            <a:gdLst>
              <a:gd name="connsiteX0" fmla="*/ 704538 w 704538"/>
              <a:gd name="connsiteY0" fmla="*/ 44970 h 307596"/>
              <a:gd name="connsiteX1" fmla="*/ 314793 w 704538"/>
              <a:gd name="connsiteY1" fmla="*/ 307298 h 307596"/>
              <a:gd name="connsiteX2" fmla="*/ 0 w 704538"/>
              <a:gd name="connsiteY2" fmla="*/ 0 h 30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538" h="307596">
                <a:moveTo>
                  <a:pt x="704538" y="44970"/>
                </a:moveTo>
                <a:cubicBezTo>
                  <a:pt x="568377" y="179881"/>
                  <a:pt x="432216" y="314793"/>
                  <a:pt x="314793" y="307298"/>
                </a:cubicBezTo>
                <a:cubicBezTo>
                  <a:pt x="197370" y="299803"/>
                  <a:pt x="98685" y="149901"/>
                  <a:pt x="0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2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C:\Documents and Settings\liszka\Local Settings\Temporary Internet Files\Content.IE5\Q7HGDQRM\MP90044223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41" y="1677761"/>
            <a:ext cx="3241223" cy="426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188" y="1052513"/>
            <a:ext cx="4720267" cy="16681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+mj-lt"/>
              </a:rPr>
              <a:t>But wait!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There’s a much better way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to compute the global sum.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84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Better parallel algorithm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Don’t make the master core do all the work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Share</a:t>
            </a:r>
            <a:r>
              <a:rPr lang="en-US" altLang="zh-CN" dirty="0">
                <a:ea typeface="宋体" panose="02010600030101010101" pitchFamily="2" charset="-122"/>
              </a:rPr>
              <a:t> it among the other cores.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Pair the cores so that core 0 adds its result with core 1’s result.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Core 2 adds its result with core 3’s result, etc.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Work with odd and even numbered pairs of cores.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587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Better parallel algorithm (cont.)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Repeat the process </a:t>
            </a:r>
            <a:r>
              <a:rPr lang="en-US" altLang="zh-CN" dirty="0">
                <a:ea typeface="宋体" panose="02010600030101010101" pitchFamily="2" charset="-122"/>
              </a:rPr>
              <a:t>now with only the evenly ranked cores.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Core 0 adds result from core 2.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Core 4 adds the result from core 6, etc.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Now cores divisible by 4 repeat the process, and so forth, until core 0 has the final result.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8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Multiple cores forming a global sum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56" y="1192213"/>
            <a:ext cx="72009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859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605631" y="326571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Why we need ever-increasing performance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616743" y="1831658"/>
            <a:ext cx="8270875" cy="467995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Computational power is increasing, but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so are our computation problems</a:t>
            </a:r>
            <a:r>
              <a:rPr lang="en-US" altLang="zh-CN" dirty="0">
                <a:ea typeface="宋体" panose="02010600030101010101" pitchFamily="2" charset="-122"/>
              </a:rPr>
              <a:t> and needs.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Problems we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never dreamed </a:t>
            </a:r>
            <a:r>
              <a:rPr lang="en-US" altLang="zh-CN" dirty="0">
                <a:ea typeface="宋体" panose="02010600030101010101" pitchFamily="2" charset="-122"/>
              </a:rPr>
              <a:t>of have been solved because of past increases, such as decoding the human </a:t>
            </a:r>
            <a:r>
              <a:rPr lang="en-US" altLang="zh-CN" dirty="0">
                <a:ea typeface="宋体" panose="02010600030101010101" pitchFamily="2" charset="-122"/>
                <a:hlinkClick r:id="rId2" action="ppaction://hlinksldjump"/>
              </a:rPr>
              <a:t>genome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More complex </a:t>
            </a:r>
            <a:r>
              <a:rPr lang="en-US" altLang="zh-CN" dirty="0">
                <a:ea typeface="宋体" panose="02010600030101010101" pitchFamily="2" charset="-122"/>
              </a:rPr>
              <a:t>problems are still waiting to be solved.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20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Analysis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415338" cy="511175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 the first example, the master core performs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7 receives and 7 additions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In the second example, the master core performs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3 receives and 3 additions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 improvement is more than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factor of 2!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80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Analysis (cont.)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628650" y="1646011"/>
            <a:ext cx="7886700" cy="43513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difference is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more dramatic </a:t>
            </a:r>
            <a:r>
              <a:rPr lang="en-US" altLang="zh-CN" dirty="0">
                <a:ea typeface="宋体" panose="02010600030101010101" pitchFamily="2" charset="-122"/>
              </a:rPr>
              <a:t>with a larger number of cores.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If we have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1000 cores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first example would require the master to perform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999 receives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999 additions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second example would only require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10 receives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10 additions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That’s an improvement of almost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factor of 100</a:t>
            </a:r>
            <a:r>
              <a:rPr lang="en-US" altLang="zh-CN" dirty="0">
                <a:ea typeface="宋体" panose="02010600030101010101" pitchFamily="2" charset="-122"/>
              </a:rPr>
              <a:t>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870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How do we write parallel programs?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684213" y="1628775"/>
            <a:ext cx="8270875" cy="4608513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Task parallelism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Partition various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tasks</a:t>
            </a:r>
            <a:r>
              <a:rPr lang="en-US" altLang="zh-CN" dirty="0">
                <a:ea typeface="宋体" panose="02010600030101010101" pitchFamily="2" charset="-122"/>
              </a:rPr>
              <a:t> carried out solving the problem among the cores.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Data parallelism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Partition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data</a:t>
            </a:r>
            <a:r>
              <a:rPr lang="en-US" altLang="zh-CN" dirty="0">
                <a:ea typeface="宋体" panose="02010600030101010101" pitchFamily="2" charset="-122"/>
              </a:rPr>
              <a:t> used in solving the problem among the cores.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Each core carries out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similar operations </a:t>
            </a:r>
            <a:r>
              <a:rPr lang="en-US" altLang="zh-CN" dirty="0">
                <a:ea typeface="宋体" panose="02010600030101010101" pitchFamily="2" charset="-122"/>
              </a:rPr>
              <a:t>on it’s part of the data.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Professor P</a:t>
            </a:r>
          </a:p>
        </p:txBody>
      </p:sp>
      <p:pic>
        <p:nvPicPr>
          <p:cNvPr id="50179" name="Picture 2" descr="C:\Documents and Settings\liszka\Local Settings\Temporary Internet Files\Content.IE5\1G3WK4XC\MP90042259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125538"/>
            <a:ext cx="324802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 descr="C:\Documents and Settings\liszka\Local Settings\Temporary Internet Files\Content.IE5\Q7HGDQRM\MC9000242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292600"/>
            <a:ext cx="194627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5513" y="2565400"/>
            <a:ext cx="2290820" cy="11757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b="1" dirty="0">
                <a:latin typeface="+mj-lt"/>
              </a:rPr>
              <a:t>15 questions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b="1" dirty="0">
                <a:latin typeface="+mj-lt"/>
              </a:rPr>
              <a:t>300 exams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094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Professor P’s grading assistants</a:t>
            </a:r>
          </a:p>
        </p:txBody>
      </p:sp>
      <p:pic>
        <p:nvPicPr>
          <p:cNvPr id="51203" name="Picture 4" descr="C:\Documents and Settings\liszka\Local Settings\Temporary Internet Files\Content.IE5\1G3WK4XC\MP90043956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2855"/>
            <a:ext cx="6400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92326" y="4797425"/>
            <a:ext cx="11334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738" y="4868863"/>
            <a:ext cx="1133475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7400" y="4797425"/>
            <a:ext cx="11350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TA#3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6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Division of work –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data parallelism</a:t>
            </a:r>
          </a:p>
        </p:txBody>
      </p:sp>
      <p:pic>
        <p:nvPicPr>
          <p:cNvPr id="52227" name="Picture 2" descr="C:\Documents and Settings\liszka\Local Settings\Temporary Internet Files\Content.IE5\Q7HGDQRM\MC90002427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349500"/>
            <a:ext cx="19478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0113" y="1989138"/>
            <a:ext cx="6411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600" y="4581525"/>
            <a:ext cx="6411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5825" y="2420938"/>
            <a:ext cx="6411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TA#3</a:t>
            </a:r>
          </a:p>
        </p:txBody>
      </p:sp>
      <p:pic>
        <p:nvPicPr>
          <p:cNvPr id="52231" name="Picture 2" descr="C:\Documents and Settings\liszka\Local Settings\Temporary Internet Files\Content.IE5\Q7HGDQRM\MC90002427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860800"/>
            <a:ext cx="19478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2" descr="C:\Documents and Settings\liszka\Local Settings\Temporary Internet Files\Content.IE5\Q7HGDQRM\MC90002427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628775"/>
            <a:ext cx="19478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87450" y="3429000"/>
            <a:ext cx="12803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100 exams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8263" y="2708275"/>
            <a:ext cx="12803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100 exams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675" y="4868863"/>
            <a:ext cx="12803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100 exams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026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Division of work –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task parallelism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113" y="1989138"/>
            <a:ext cx="11334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600" y="4581525"/>
            <a:ext cx="11334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5825" y="2420938"/>
            <a:ext cx="113347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66FF"/>
                </a:solidFill>
                <a:latin typeface="+mj-lt"/>
              </a:rPr>
              <a:t>TA#3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7450" y="3429000"/>
            <a:ext cx="19208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Questions 1 - 5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2138" y="4941888"/>
            <a:ext cx="2063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Questions 6 - 10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6825" y="2997200"/>
            <a:ext cx="21859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Questions 11 - 15</a:t>
            </a:r>
          </a:p>
        </p:txBody>
      </p:sp>
      <p:pic>
        <p:nvPicPr>
          <p:cNvPr id="53257" name="Picture 2" descr="C:\Documents and Settings\liszka\Local Settings\Temporary Internet Files\Content.IE5\1G3WK4XC\MC9003109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916113"/>
            <a:ext cx="130651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8" name="Picture 2" descr="C:\Documents and Settings\liszka\Local Settings\Temporary Internet Files\Content.IE5\1G3WK4XC\MC9003109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573463"/>
            <a:ext cx="1306512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9" name="Picture 2" descr="C:\Documents and Settings\liszka\Local Settings\Temporary Internet Files\Content.IE5\1G3WK4XC\MC9003109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628775"/>
            <a:ext cx="130651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383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Division of work –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data parallelism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60575"/>
            <a:ext cx="6040438" cy="1944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927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Division of work –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task parallelism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2" y="1481818"/>
            <a:ext cx="75057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227763" y="3933825"/>
            <a:ext cx="2284412" cy="15573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u="sng" dirty="0">
                <a:solidFill>
                  <a:srgbClr val="0066FF"/>
                </a:solidFill>
                <a:latin typeface="+mj-lt"/>
              </a:rPr>
              <a:t>Tasks</a:t>
            </a:r>
          </a:p>
          <a:p>
            <a:pPr marL="514350" indent="-5143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AutoNum type="arabicParenR"/>
              <a:defRPr/>
            </a:pPr>
            <a:r>
              <a:rPr lang="en-US" sz="2800" dirty="0">
                <a:solidFill>
                  <a:srgbClr val="0066FF"/>
                </a:solidFill>
                <a:latin typeface="+mj-lt"/>
              </a:rPr>
              <a:t>Receiving</a:t>
            </a:r>
          </a:p>
          <a:p>
            <a:pPr marL="514350" indent="-51435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AutoNum type="arabicParenR"/>
              <a:defRPr/>
            </a:pPr>
            <a:r>
              <a:rPr lang="en-US" sz="2800" dirty="0">
                <a:solidFill>
                  <a:srgbClr val="0066FF"/>
                </a:solidFill>
                <a:latin typeface="+mj-lt"/>
              </a:rPr>
              <a:t>Addition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343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525032" y="278605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Coordination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525032" y="1467645"/>
            <a:ext cx="8093936" cy="51117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Cores</a:t>
            </a:r>
            <a:r>
              <a:rPr lang="en-US" altLang="zh-CN" dirty="0">
                <a:ea typeface="宋体" panose="02010600030101010101" pitchFamily="2" charset="-122"/>
              </a:rPr>
              <a:t> usually need to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coordinate</a:t>
            </a:r>
            <a:r>
              <a:rPr lang="en-US" altLang="zh-CN" dirty="0">
                <a:ea typeface="宋体" panose="02010600030101010101" pitchFamily="2" charset="-122"/>
              </a:rPr>
              <a:t> their work.</a:t>
            </a:r>
          </a:p>
          <a:p>
            <a:pPr>
              <a:lnSpc>
                <a:spcPct val="10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Communication</a:t>
            </a:r>
            <a:r>
              <a:rPr lang="en-US" altLang="zh-CN" dirty="0">
                <a:ea typeface="宋体" panose="02010600030101010101" pitchFamily="2" charset="-122"/>
              </a:rPr>
              <a:t> – one or more cores send their current partial sums to another core.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Load balancing </a:t>
            </a:r>
            <a:r>
              <a:rPr lang="en-US" altLang="zh-CN" dirty="0">
                <a:ea typeface="宋体" panose="02010600030101010101" pitchFamily="2" charset="-122"/>
              </a:rPr>
              <a:t>– share the work evenly among the cores so that one is not heavily loaded.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Synchronization</a:t>
            </a:r>
            <a:r>
              <a:rPr lang="en-US" altLang="zh-CN" dirty="0">
                <a:ea typeface="宋体" panose="02010600030101010101" pitchFamily="2" charset="-122"/>
              </a:rPr>
              <a:t> – because each core works at its own pace, make sure cores do not get too far ahead of the rest.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39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Climate modeling</a:t>
            </a:r>
          </a:p>
        </p:txBody>
      </p:sp>
      <p:pic>
        <p:nvPicPr>
          <p:cNvPr id="25603" name="Picture 4" descr="C:\Documents and Settings\liszka\Local Settings\Temporary Internet Files\Content.IE5\0AVCOKV0\MP91021882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40419"/>
            <a:ext cx="6400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253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What we’ll be doing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Learning to write programs that are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explicitly parallel.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Using the C language.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Using three different extensions to C.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Message-Passing Interface (MPI)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Posix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 Threads (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Pthreads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OpenMP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1798A3-1D26-482A-8500-B2D7A1D6F211}"/>
              </a:ext>
            </a:extLst>
          </p:cNvPr>
          <p:cNvSpPr txBox="1"/>
          <p:nvPr/>
        </p:nvSpPr>
        <p:spPr>
          <a:xfrm>
            <a:off x="742497" y="5827754"/>
            <a:ext cx="291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 </a:t>
            </a:r>
            <a:r>
              <a:rPr lang="en-US" altLang="zh-CN" dirty="0">
                <a:solidFill>
                  <a:srgbClr val="0000FF"/>
                </a:solidFill>
              </a:rPr>
              <a:t>CUDA!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38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Type of parallel systems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Shared-memory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cores can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share access </a:t>
            </a:r>
            <a:r>
              <a:rPr lang="en-US" altLang="zh-CN" dirty="0">
                <a:ea typeface="宋体" panose="02010600030101010101" pitchFamily="2" charset="-122"/>
              </a:rPr>
              <a:t>to the computer’s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memory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Coordinate the cores by having them examine 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update shared memory </a:t>
            </a:r>
            <a:r>
              <a:rPr lang="en-US" altLang="zh-CN" dirty="0">
                <a:ea typeface="宋体" panose="02010600030101010101" pitchFamily="2" charset="-122"/>
              </a:rPr>
              <a:t>locations.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Distributed-memory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Each core has its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own, private memory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cores must communicate explicitly by sending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messages</a:t>
            </a:r>
            <a:r>
              <a:rPr lang="en-US" altLang="zh-CN" dirty="0">
                <a:ea typeface="宋体" panose="02010600030101010101" pitchFamily="2" charset="-122"/>
              </a:rPr>
              <a:t> across a network.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33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Type of parallel systems</a:t>
            </a:r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522004"/>
            <a:ext cx="7993062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8548" y="5843179"/>
            <a:ext cx="168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Shared-memory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4227512" y="584317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Distributed-memory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61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Terminology 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Concurrent computing </a:t>
            </a:r>
            <a:r>
              <a:rPr lang="en-US" altLang="zh-CN" dirty="0">
                <a:ea typeface="宋体" panose="02010600030101010101" pitchFamily="2" charset="-122"/>
              </a:rPr>
              <a:t>– a program is one in which multiple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tasks</a:t>
            </a:r>
            <a:r>
              <a:rPr lang="en-US" altLang="zh-CN" dirty="0">
                <a:ea typeface="宋体" panose="02010600030101010101" pitchFamily="2" charset="-122"/>
              </a:rPr>
              <a:t> can be </a:t>
            </a:r>
            <a:r>
              <a:rPr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in progress </a:t>
            </a:r>
            <a:r>
              <a:rPr lang="en-US" altLang="zh-CN" dirty="0">
                <a:ea typeface="宋体" panose="02010600030101010101" pitchFamily="2" charset="-122"/>
              </a:rPr>
              <a:t>at any instant.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Parallel computing </a:t>
            </a:r>
            <a:r>
              <a:rPr lang="en-US" altLang="zh-CN" dirty="0">
                <a:ea typeface="宋体" panose="02010600030101010101" pitchFamily="2" charset="-122"/>
              </a:rPr>
              <a:t>– a program is one in which multiple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tasks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cooperate closely </a:t>
            </a:r>
            <a:r>
              <a:rPr lang="en-US" altLang="zh-CN" dirty="0">
                <a:ea typeface="宋体" panose="02010600030101010101" pitchFamily="2" charset="-122"/>
              </a:rPr>
              <a:t>to solve a problem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Distributed computing </a:t>
            </a:r>
            <a:r>
              <a:rPr lang="en-US" altLang="zh-CN" dirty="0">
                <a:ea typeface="宋体" panose="02010600030101010101" pitchFamily="2" charset="-122"/>
              </a:rPr>
              <a:t>– a program may need to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cooperate with other programs </a:t>
            </a:r>
            <a:r>
              <a:rPr lang="en-US" altLang="zh-CN" dirty="0">
                <a:ea typeface="宋体" panose="02010600030101010101" pitchFamily="2" charset="-122"/>
              </a:rPr>
              <a:t>to solve a problem.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9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Concluding Remarks (1)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628650" y="1651453"/>
            <a:ext cx="7886700" cy="43513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laws of physics have brought us to the doorstep of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multicore technology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Serial programs </a:t>
            </a:r>
            <a:r>
              <a:rPr lang="en-US" altLang="zh-CN" dirty="0">
                <a:ea typeface="宋体" panose="02010600030101010101" pitchFamily="2" charset="-122"/>
              </a:rPr>
              <a:t>typically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don’t benefit </a:t>
            </a:r>
            <a:r>
              <a:rPr lang="en-US" altLang="zh-CN" dirty="0">
                <a:ea typeface="宋体" panose="02010600030101010101" pitchFamily="2" charset="-122"/>
              </a:rPr>
              <a:t>from multiple cores.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Automatic parallel program generation </a:t>
            </a:r>
            <a:r>
              <a:rPr lang="en-US" altLang="zh-CN" dirty="0">
                <a:ea typeface="宋体" panose="02010600030101010101" pitchFamily="2" charset="-122"/>
              </a:rPr>
              <a:t>from serial program code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isn’t the most efficient </a:t>
            </a:r>
            <a:r>
              <a:rPr lang="en-US" altLang="zh-CN" dirty="0">
                <a:ea typeface="宋体" panose="02010600030101010101" pitchFamily="2" charset="-122"/>
              </a:rPr>
              <a:t>approach to get high performance from multicore computers.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154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Concluding Remarks (2)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Learning to write parallel programs involves learning how to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coordinate the cores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Parallel programs are usually very complex and therefore, require sound program techniques and development.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683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38CC3-235C-4386-A942-310FF4624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41" y="816835"/>
            <a:ext cx="7886700" cy="4351338"/>
          </a:xfrm>
        </p:spPr>
        <p:txBody>
          <a:bodyPr/>
          <a:lstStyle/>
          <a:p>
            <a:r>
              <a:rPr lang="en-US" altLang="zh-CN" dirty="0"/>
              <a:t>What you have learnt: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What you need to solve: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0B5585-347C-4728-B228-9F6F71AD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FD175-A1E5-4259-9634-1A462440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12" y="1465970"/>
            <a:ext cx="3125429" cy="1066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856D8E-2072-41BE-8D3B-D33EA73A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3482244"/>
            <a:ext cx="5704676" cy="30566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67039A-A016-47F5-BF46-6B838D1E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32" y="732384"/>
            <a:ext cx="2256018" cy="26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EFEE6-46B9-46FC-9490-36192B5D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materials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81B952-5D4F-47E0-8BD7-5718DB682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332C4-8F5B-4605-89D6-806393E7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98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233ED-5BD7-4523-80BE-7FBCD176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Increase of DNNs’ size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A5B9A-53EF-43D7-A6E1-F8BE63442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95FF8-F2FC-4EAD-BD15-24413069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030" name="Picture 6" descr="Unveiling the Power of Large Language Models (LLMs) | by Harishdatalab |  Medium">
            <a:extLst>
              <a:ext uri="{FF2B5EF4-FFF2-40B4-BE49-F238E27FC236}">
                <a16:creationId xmlns:a16="http://schemas.microsoft.com/office/drawing/2014/main" id="{20B0B978-8923-43D0-8662-E17D82C4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8" y="1870077"/>
            <a:ext cx="7409543" cy="411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DC85BD-2E1C-415F-8F5F-FE726D86A71B}"/>
              </a:ext>
            </a:extLst>
          </p:cNvPr>
          <p:cNvSpPr txBox="1"/>
          <p:nvPr/>
        </p:nvSpPr>
        <p:spPr>
          <a:xfrm>
            <a:off x="6756400" y="612502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action="ppaction://hlinksldjump"/>
              </a:rPr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502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1CC0D-6B9A-4AE2-BDC2-46A64033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High-</a:t>
            </a:r>
            <a:r>
              <a:rPr lang="en-US" altLang="zh-CN" dirty="0" err="1"/>
              <a:t>thoughput</a:t>
            </a:r>
            <a:r>
              <a:rPr lang="en-US" altLang="zh-CN" dirty="0"/>
              <a:t> genotyping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C4C6A-C1F8-4CE1-9CB8-B8145ADD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DA79D-DE7A-4FA8-B081-3AB5C62D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AutoShape 2" descr="DNA Sequencing Costs: Data">
            <a:extLst>
              <a:ext uri="{FF2B5EF4-FFF2-40B4-BE49-F238E27FC236}">
                <a16:creationId xmlns:a16="http://schemas.microsoft.com/office/drawing/2014/main" id="{F07761FF-AC6B-4CF6-848C-241EEF4D2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DNA Sequencing Costs: Data">
            <a:extLst>
              <a:ext uri="{FF2B5EF4-FFF2-40B4-BE49-F238E27FC236}">
                <a16:creationId xmlns:a16="http://schemas.microsoft.com/office/drawing/2014/main" id="{102CF3D3-1BE8-41F3-A137-EF6CD659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85" y="2006552"/>
            <a:ext cx="7090229" cy="39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F25A25-4E08-41B1-8EED-2B9FF29411E4}"/>
              </a:ext>
            </a:extLst>
          </p:cNvPr>
          <p:cNvSpPr txBox="1"/>
          <p:nvPr/>
        </p:nvSpPr>
        <p:spPr>
          <a:xfrm>
            <a:off x="7598683" y="5996036"/>
            <a:ext cx="79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action="ppaction://hlinksldjump"/>
              </a:rPr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1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Protein folding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9" y="1690689"/>
            <a:ext cx="8405384" cy="396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422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CAF9-9215-43FF-B128-72191987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Transistor density improvements over the years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765800-AD5A-4075-9A9E-360F177F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29E2A6-0D7F-4C4F-B194-878E4695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3074" name="Picture 2" descr="Transistor density improvements over the years : r/hardware">
            <a:extLst>
              <a:ext uri="{FF2B5EF4-FFF2-40B4-BE49-F238E27FC236}">
                <a16:creationId xmlns:a16="http://schemas.microsoft.com/office/drawing/2014/main" id="{0C434FE5-E551-4C67-AE6B-D25158CB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4" y="1825625"/>
            <a:ext cx="80152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489AB9-E263-46ED-AF9C-524385F2D904}"/>
              </a:ext>
            </a:extLst>
          </p:cNvPr>
          <p:cNvSpPr txBox="1"/>
          <p:nvPr/>
        </p:nvSpPr>
        <p:spPr>
          <a:xfrm>
            <a:off x="6753678" y="6139771"/>
            <a:ext cx="73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action="ppaction://hlinksldjump"/>
              </a:rPr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82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Drug discovery</a:t>
            </a:r>
          </a:p>
        </p:txBody>
      </p:sp>
      <p:pic>
        <p:nvPicPr>
          <p:cNvPr id="27651" name="Picture 2" descr="C:\Documents and Settings\liszka\Local Settings\Temporary Internet Files\Content.IE5\Q7HGDQRM\MP91022105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014413"/>
            <a:ext cx="3168650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C:\Documents and Settings\liszka\Local Settings\Temporary Internet Files\Content.IE5\5W39ONER\MP900178842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060575"/>
            <a:ext cx="4086225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Energy research</a:t>
            </a:r>
          </a:p>
        </p:txBody>
      </p:sp>
      <p:pic>
        <p:nvPicPr>
          <p:cNvPr id="28675" name="Picture 5" descr="C:\Documents and Settings\liszka\Local Settings\Temporary Internet Files\Content.IE5\5W39ONER\MP90043718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11" y="1690689"/>
            <a:ext cx="3168650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1" descr="C:\Documents and Settings\liszka\Local Settings\Temporary Internet Files\Content.IE5\Q7HGDQRM\MP90043738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8" y="1690689"/>
            <a:ext cx="3132137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57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Data analysis</a:t>
            </a:r>
          </a:p>
        </p:txBody>
      </p:sp>
      <p:pic>
        <p:nvPicPr>
          <p:cNvPr id="29699" name="Picture 2" descr="C:\Documents and Settings\liszka\Local Settings\Temporary Internet Files\Content.IE5\5W39ONER\MP90030927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692150"/>
            <a:ext cx="242728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6" descr="C:\Documents and Settings\liszka\Local Settings\Temporary Internet Files\Content.IE5\3X5GU20H\MP900399836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312102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C:\Documents and Settings\liszka\Local Settings\Temporary Internet Files\Content.IE5\1G3WK4XC\MP900400426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154238"/>
            <a:ext cx="374491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AA1F2A-1453-4F50-820B-A3D137C2EE2E}"/>
              </a:ext>
            </a:extLst>
          </p:cNvPr>
          <p:cNvSpPr txBox="1"/>
          <p:nvPr/>
        </p:nvSpPr>
        <p:spPr>
          <a:xfrm>
            <a:off x="2714172" y="5981184"/>
            <a:ext cx="52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>
                <a:hlinkClick r:id="rId5" action="ppaction://hlinksldjump"/>
              </a:rPr>
              <a:t>big</a:t>
            </a:r>
            <a:r>
              <a:rPr lang="zh-CN" altLang="en-US" dirty="0">
                <a:hlinkClick r:id="rId5" action="ppaction://hlinksldjump"/>
              </a:rPr>
              <a:t> </a:t>
            </a:r>
            <a:r>
              <a:rPr lang="en-US" altLang="zh-CN" dirty="0">
                <a:hlinkClick r:id="rId5" action="ppaction://hlinksldjump"/>
              </a:rPr>
              <a:t>model </a:t>
            </a:r>
            <a:r>
              <a:rPr lang="en-US" altLang="zh-CN" dirty="0"/>
              <a:t>to work well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89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2078</Words>
  <Application>Microsoft Office PowerPoint</Application>
  <PresentationFormat>全屏显示(4:3)</PresentationFormat>
  <Paragraphs>368</Paragraphs>
  <Slides>60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微软雅黑</vt:lpstr>
      <vt:lpstr>Arial</vt:lpstr>
      <vt:lpstr>Arial Black</vt:lpstr>
      <vt:lpstr>Calibri</vt:lpstr>
      <vt:lpstr>Calibri Light</vt:lpstr>
      <vt:lpstr>Times New Roman</vt:lpstr>
      <vt:lpstr>Wingdings</vt:lpstr>
      <vt:lpstr>Office 佈景主題</vt:lpstr>
      <vt:lpstr>PowerPoint 演示文稿</vt:lpstr>
      <vt:lpstr>课程内容</vt:lpstr>
      <vt:lpstr>Roadmap</vt:lpstr>
      <vt:lpstr>Why we need ever-increasing performance</vt:lpstr>
      <vt:lpstr>Climate modeling</vt:lpstr>
      <vt:lpstr>Protein folding</vt:lpstr>
      <vt:lpstr>Drug discovery</vt:lpstr>
      <vt:lpstr>Energy research</vt:lpstr>
      <vt:lpstr>Data analysis</vt:lpstr>
      <vt:lpstr>Why we’re building parallel systems</vt:lpstr>
      <vt:lpstr>A  Brief History of Processor Performance </vt:lpstr>
      <vt:lpstr>A  Brief History of Processor Performance</vt:lpstr>
      <vt:lpstr>A  Brief History of Processor Performance</vt:lpstr>
      <vt:lpstr>A little physics lesson</vt:lpstr>
      <vt:lpstr>PowerPoint 演示文稿</vt:lpstr>
      <vt:lpstr>Intel's Big Shift After Hitting Technical Wall</vt:lpstr>
      <vt:lpstr>PowerPoint 演示文稿</vt:lpstr>
      <vt:lpstr>Solution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Supercomputing</vt:lpstr>
      <vt:lpstr>PowerPoint 演示文稿</vt:lpstr>
      <vt:lpstr>Now it’s up to the programmers</vt:lpstr>
      <vt:lpstr>Why we need to write parallel programs</vt:lpstr>
      <vt:lpstr>Approaches to the serial problem</vt:lpstr>
      <vt:lpstr>More problems</vt:lpstr>
      <vt:lpstr>Example</vt:lpstr>
      <vt:lpstr>Example (cont.)</vt:lpstr>
      <vt:lpstr>Example (cont.)</vt:lpstr>
      <vt:lpstr>Example (cont.)</vt:lpstr>
      <vt:lpstr>Example (cont.)</vt:lpstr>
      <vt:lpstr>Example (cont.)</vt:lpstr>
      <vt:lpstr>PowerPoint 演示文稿</vt:lpstr>
      <vt:lpstr>Better parallel algorithm</vt:lpstr>
      <vt:lpstr>Better parallel algorithm (cont.)</vt:lpstr>
      <vt:lpstr>Multiple cores forming a global sum</vt:lpstr>
      <vt:lpstr>Analysis</vt:lpstr>
      <vt:lpstr>Analysis (cont.)</vt:lpstr>
      <vt:lpstr>How do we write parallel programs?</vt:lpstr>
      <vt:lpstr>Professor P</vt:lpstr>
      <vt:lpstr>Professor P’s grading assistants</vt:lpstr>
      <vt:lpstr>Division of work – data parallelism</vt:lpstr>
      <vt:lpstr>Division of work – task parallelism</vt:lpstr>
      <vt:lpstr>Division of work – data parallelism</vt:lpstr>
      <vt:lpstr>Division of work – task parallelism</vt:lpstr>
      <vt:lpstr>Coordination</vt:lpstr>
      <vt:lpstr>What we’ll be doing</vt:lpstr>
      <vt:lpstr>Type of parallel systems</vt:lpstr>
      <vt:lpstr>Type of parallel systems</vt:lpstr>
      <vt:lpstr>Terminology </vt:lpstr>
      <vt:lpstr>Concluding Remarks (1)</vt:lpstr>
      <vt:lpstr>Concluding Remarks (2)</vt:lpstr>
      <vt:lpstr>PowerPoint 演示文稿</vt:lpstr>
      <vt:lpstr>Supplementary materials</vt:lpstr>
      <vt:lpstr>Increase of DNNs’ size</vt:lpstr>
      <vt:lpstr>High-thoughput genotyping</vt:lpstr>
      <vt:lpstr>Transistor density improvements over the years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Jones Wong</cp:lastModifiedBy>
  <cp:revision>321</cp:revision>
  <dcterms:created xsi:type="dcterms:W3CDTF">2016-04-30T07:31:53Z</dcterms:created>
  <dcterms:modified xsi:type="dcterms:W3CDTF">2024-02-25T14:25:03Z</dcterms:modified>
</cp:coreProperties>
</file>